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activeX/activeX1.xml" ContentType="application/vnd.ms-office.activeX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charts/chart7.xml" ContentType="application/vnd.openxmlformats-officedocument.drawingml.chart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313" r:id="rId2"/>
    <p:sldId id="257" r:id="rId3"/>
    <p:sldId id="288" r:id="rId4"/>
    <p:sldId id="302" r:id="rId5"/>
    <p:sldId id="294" r:id="rId6"/>
    <p:sldId id="303" r:id="rId7"/>
    <p:sldId id="312" r:id="rId8"/>
    <p:sldId id="263" r:id="rId9"/>
    <p:sldId id="264" r:id="rId10"/>
    <p:sldId id="266" r:id="rId11"/>
    <p:sldId id="267" r:id="rId12"/>
    <p:sldId id="307" r:id="rId13"/>
    <p:sldId id="269" r:id="rId14"/>
    <p:sldId id="271" r:id="rId15"/>
    <p:sldId id="272" r:id="rId16"/>
    <p:sldId id="273" r:id="rId17"/>
    <p:sldId id="311" r:id="rId18"/>
    <p:sldId id="309" r:id="rId19"/>
    <p:sldId id="308" r:id="rId20"/>
    <p:sldId id="306" r:id="rId21"/>
    <p:sldId id="277" r:id="rId22"/>
    <p:sldId id="310" r:id="rId23"/>
    <p:sldId id="279" r:id="rId24"/>
    <p:sldId id="282" r:id="rId25"/>
    <p:sldId id="284" r:id="rId26"/>
    <p:sldId id="283" r:id="rId27"/>
    <p:sldId id="314" r:id="rId28"/>
    <p:sldId id="285" r:id="rId29"/>
    <p:sldId id="304" r:id="rId3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609" autoAdjust="0"/>
  </p:normalViewPr>
  <p:slideViewPr>
    <p:cSldViewPr>
      <p:cViewPr>
        <p:scale>
          <a:sx n="108" d="100"/>
          <a:sy n="108" d="100"/>
        </p:scale>
        <p:origin x="-137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317366579177613E-2"/>
          <c:y val="8.7896579469691843E-2"/>
          <c:w val="0.60000000000000064"/>
          <c:h val="0.824206841060616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70131,41</a:t>
                    </a:r>
                    <a:endParaRPr lang="en-US" dirty="0" smtClean="0"/>
                  </a:p>
                  <a:p>
                    <a:r>
                      <a:rPr lang="ru-RU" dirty="0" smtClean="0"/>
                      <a:t>16,69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23254,54</a:t>
                    </a:r>
                    <a:endParaRPr lang="en-US" dirty="0" smtClean="0"/>
                  </a:p>
                  <a:p>
                    <a:r>
                      <a:rPr lang="ru-RU" dirty="0" smtClean="0"/>
                      <a:t>5,54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459208223972"/>
                  <c:y val="-0.1795370283849804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326733,52</a:t>
                    </a:r>
                    <a:endParaRPr lang="en-US" dirty="0" smtClean="0"/>
                  </a:p>
                  <a:p>
                    <a:r>
                      <a:rPr lang="ru-RU" dirty="0" smtClean="0"/>
                      <a:t>77,77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54623.79</c:v>
                </c:pt>
                <c:pt idx="1">
                  <c:v>14285.78</c:v>
                </c:pt>
                <c:pt idx="2">
                  <c:v>349167.82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229932195975498"/>
          <c:y val="7.8409649926209773E-2"/>
          <c:w val="0.27103193350831123"/>
          <c:h val="0.28428956468655231"/>
        </c:manualLayout>
      </c:layout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31,27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936187664042027E-2"/>
                  <c:y val="-0.12904670783073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21931,78</c:v>
                </c:pt>
                <c:pt idx="1">
                  <c:v>Доходы от уплаты акцизов 6092,48</c:v>
                </c:pt>
                <c:pt idx="2">
                  <c:v>Налоги на совокупный доход 34033,27</c:v>
                </c:pt>
                <c:pt idx="3">
                  <c:v>Налог на имущество организаций 7978,38</c:v>
                </c:pt>
                <c:pt idx="4">
                  <c:v>Государственная пошлина 95,50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0.31270000000000003</c:v>
                </c:pt>
                <c:pt idx="1">
                  <c:v>8.6900000000000005E-2</c:v>
                </c:pt>
                <c:pt idx="2">
                  <c:v>0.48530000000000006</c:v>
                </c:pt>
                <c:pt idx="3">
                  <c:v>0.1138</c:v>
                </c:pt>
                <c:pt idx="4">
                  <c:v>1.2999999999999997E-3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01543969120625"/>
          <c:y val="0.10463581321916136"/>
          <c:w val="0.30876216761379066"/>
          <c:h val="0.7859450748274314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21075648505591E-2"/>
          <c:y val="8.6944288519927151E-2"/>
          <c:w val="0.54286427210016164"/>
          <c:h val="0.826111422960145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4101599838954021"/>
                  <c:y val="1.0300933540693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094606514985411E-2"/>
                  <c:y val="-1.783267098464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279409000355103E-2"/>
                  <c:y val="-3.1723795698909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936560592883849E-2"/>
                  <c:y val="-2.546817016785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300854245832618E-3"/>
                  <c:y val="-7.1957628815037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824308122201193E-2"/>
                  <c:y val="-2.1957768797147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4607645951253376"/>
                  <c:y val="-6.4802268270115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Доходы от платных услуг (работ), компенсация затрат бюджетов - 10417,14</c:v>
                </c:pt>
                <c:pt idx="1">
                  <c:v>Доходы от продажи материальных активов - 945,31</c:v>
                </c:pt>
                <c:pt idx="2">
                  <c:v>Штрафы, санкции, возмещение ущерба - 5081,57</c:v>
                </c:pt>
                <c:pt idx="3">
                  <c:v>Арендная плата за землю - 4815,66</c:v>
                </c:pt>
                <c:pt idx="4">
                  <c:v>Арендная плата за муниципальное имущество - 869,63</c:v>
                </c:pt>
                <c:pt idx="5">
                  <c:v>Плата за негативное воздействие на окружающую среду -490,15</c:v>
                </c:pt>
                <c:pt idx="6">
                  <c:v>Прочие поступления от использования муниципального имущества -2,22</c:v>
                </c:pt>
                <c:pt idx="7">
                  <c:v>Прочие неналоговые - 632,86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0.44800000000000001</c:v>
                </c:pt>
                <c:pt idx="1">
                  <c:v>4.0599999999999997E-2</c:v>
                </c:pt>
                <c:pt idx="2">
                  <c:v>0.21850000000000003</c:v>
                </c:pt>
                <c:pt idx="3">
                  <c:v>0.20710000000000001</c:v>
                </c:pt>
                <c:pt idx="4">
                  <c:v>3.740000000000001E-2</c:v>
                </c:pt>
                <c:pt idx="5">
                  <c:v>2.1100000000000001E-2</c:v>
                </c:pt>
                <c:pt idx="6">
                  <c:v>1.0000000000000002E-4</c:v>
                </c:pt>
                <c:pt idx="7">
                  <c:v>2.7200000000000002E-2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184394138232773"/>
          <c:y val="0.25845241317048451"/>
          <c:w val="0.43758978565179601"/>
          <c:h val="0.39212702632735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740288713910791E-2"/>
                  <c:y val="-7.7749343553063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доходы</a:t>
                    </a:r>
                  </a:p>
                  <a:p>
                    <a:r>
                      <a:rPr lang="ru-RU" dirty="0" smtClean="0"/>
                      <a:t>физ. лиц</a:t>
                    </a:r>
                  </a:p>
                  <a:p>
                    <a:r>
                      <a:rPr lang="ru-RU" dirty="0" smtClean="0"/>
                      <a:t>186,6</a:t>
                    </a:r>
                  </a:p>
                  <a:p>
                    <a:r>
                      <a:rPr lang="ru-RU" dirty="0" smtClean="0"/>
                      <a:t>11,43%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203083989501811E-2"/>
                  <c:y val="-0.15032919988649585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Налоги по </a:t>
                    </a:r>
                  </a:p>
                  <a:p>
                    <a:r>
                      <a:rPr lang="ru-RU" sz="1200" baseline="0" dirty="0" smtClean="0"/>
                      <a:t>упрощенной </a:t>
                    </a:r>
                  </a:p>
                  <a:p>
                    <a:r>
                      <a:rPr lang="ru-RU" sz="1200" baseline="0" dirty="0" smtClean="0"/>
                      <a:t>системе н/о</a:t>
                    </a:r>
                  </a:p>
                  <a:p>
                    <a:r>
                      <a:rPr lang="ru-RU" sz="1200" baseline="0" dirty="0" smtClean="0"/>
                      <a:t>367,2</a:t>
                    </a:r>
                  </a:p>
                  <a:p>
                    <a:r>
                      <a:rPr lang="ru-RU" sz="1200" baseline="0" dirty="0" smtClean="0"/>
                      <a:t>22,50%</a:t>
                    </a:r>
                    <a:endParaRPr lang="en-US" sz="12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261964129483815"/>
                  <c:y val="-0.12120549130780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налог на</a:t>
                    </a:r>
                  </a:p>
                  <a:p>
                    <a:r>
                      <a:rPr lang="ru-RU" dirty="0" smtClean="0"/>
                      <a:t>вменен. налог</a:t>
                    </a:r>
                  </a:p>
                  <a:p>
                    <a:r>
                      <a:rPr lang="ru-RU" dirty="0" smtClean="0"/>
                      <a:t>19,5</a:t>
                    </a:r>
                  </a:p>
                  <a:p>
                    <a:r>
                      <a:rPr lang="ru-RU" dirty="0" smtClean="0"/>
                      <a:t>1,19%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</a:p>
                  <a:p>
                    <a:r>
                      <a:rPr lang="ru-RU" dirty="0" smtClean="0"/>
                      <a:t>0,01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355599300087489E-2"/>
                  <c:y val="6.10499971139491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Патентная система</a:t>
                    </a:r>
                  </a:p>
                  <a:p>
                    <a:r>
                      <a:rPr lang="ru-RU" dirty="0" smtClean="0"/>
                      <a:t>6,7</a:t>
                    </a:r>
                  </a:p>
                  <a:p>
                    <a:r>
                      <a:rPr lang="ru-RU" dirty="0" smtClean="0"/>
                      <a:t>0,41%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3011329833770779"/>
                  <c:y val="3.07141472134750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</a:t>
                    </a:r>
                    <a:r>
                      <a:rPr lang="ru-RU" dirty="0" err="1" smtClean="0"/>
                      <a:t>имущ</a:t>
                    </a:r>
                    <a:r>
                      <a:rPr lang="ru-RU" dirty="0" smtClean="0"/>
                      <a:t>.</a:t>
                    </a:r>
                  </a:p>
                  <a:p>
                    <a:r>
                      <a:rPr lang="ru-RU" dirty="0" smtClean="0"/>
                      <a:t>физических лиц</a:t>
                    </a:r>
                  </a:p>
                  <a:p>
                    <a:r>
                      <a:rPr lang="ru-RU" dirty="0" smtClean="0"/>
                      <a:t>663,4</a:t>
                    </a:r>
                  </a:p>
                  <a:p>
                    <a:r>
                      <a:rPr lang="ru-RU" dirty="0" smtClean="0"/>
                      <a:t>40,64%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8915026246719182E-2"/>
                  <c:y val="-5.13295361891756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на имущество</a:t>
                    </a:r>
                  </a:p>
                  <a:p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11,8</a:t>
                    </a:r>
                  </a:p>
                  <a:p>
                    <a:r>
                      <a:rPr lang="ru-RU" dirty="0" smtClean="0"/>
                      <a:t>0,72%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2.1194444444444443E-2"/>
                  <c:y val="-0.111908951492572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dirty="0" smtClean="0"/>
                      <a:t>377,0</a:t>
                    </a:r>
                  </a:p>
                  <a:p>
                    <a:r>
                      <a:rPr lang="ru-RU" dirty="0" smtClean="0"/>
                      <a:t>23,10%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Лист1!$B$2:$B$9</c:f>
              <c:numCache>
                <c:formatCode>General</c:formatCode>
                <c:ptCount val="8"/>
                <c:pt idx="0">
                  <c:v>186.6</c:v>
                </c:pt>
                <c:pt idx="1">
                  <c:v>367.2</c:v>
                </c:pt>
                <c:pt idx="2">
                  <c:v>19.5</c:v>
                </c:pt>
                <c:pt idx="3">
                  <c:v>0.1</c:v>
                </c:pt>
                <c:pt idx="4">
                  <c:v>6.7</c:v>
                </c:pt>
                <c:pt idx="5">
                  <c:v>663.4</c:v>
                </c:pt>
                <c:pt idx="6">
                  <c:v>11.8</c:v>
                </c:pt>
                <c:pt idx="7">
                  <c:v>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48632559345263"/>
          <c:y val="0.1475738668277346"/>
          <c:w val="0.66692983187053312"/>
          <c:h val="0.64780108591715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explosion val="34"/>
          </c:dPt>
          <c:dPt>
            <c:idx val="2"/>
            <c:bubble3D val="0"/>
            <c:explosion val="24"/>
          </c:dPt>
          <c:dLbls>
            <c:dLbl>
              <c:idx val="0"/>
              <c:layout>
                <c:manualLayout>
                  <c:x val="9.1992897587924893E-2"/>
                  <c:y val="1.291799345500090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Дотации </a:t>
                    </a:r>
                  </a:p>
                  <a:p>
                    <a:r>
                      <a:rPr lang="ru-RU" sz="1400" b="1" dirty="0" smtClean="0"/>
                      <a:t>89008,0 </a:t>
                    </a:r>
                  </a:p>
                  <a:p>
                    <a:r>
                      <a:rPr lang="ru-RU" sz="1400" b="1" dirty="0" smtClean="0"/>
                      <a:t>27,24%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468810436926626E-2"/>
                  <c:y val="-2.820041660493622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Субсидии</a:t>
                    </a:r>
                  </a:p>
                  <a:p>
                    <a:r>
                      <a:rPr lang="ru-RU" sz="1400" b="1" dirty="0" smtClean="0"/>
                      <a:t>115310,9</a:t>
                    </a:r>
                  </a:p>
                  <a:p>
                    <a:r>
                      <a:rPr lang="ru-RU" sz="1400" b="1" dirty="0" smtClean="0"/>
                      <a:t>35,29%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441612561587817E-2"/>
                  <c:y val="-8.2819961811433675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Субвенции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114292,05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34,98%</a:t>
                    </a:r>
                    <a:endParaRPr lang="en-US" sz="1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462634607028644"/>
                  <c:y val="2.483483139129743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 dirty="0" smtClean="0"/>
                      <a:t>Иные межбюджетные трансферты 8072,66</a:t>
                    </a:r>
                  </a:p>
                  <a:p>
                    <a:pPr>
                      <a:defRPr sz="1400" b="1"/>
                    </a:pPr>
                    <a:r>
                      <a:rPr lang="ru-RU" sz="1400" b="1" dirty="0" smtClean="0"/>
                      <a:t>2,47%</a:t>
                    </a:r>
                    <a:endParaRPr lang="en-US" sz="1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5469137260874E-2"/>
                  <c:y val="9.741179917675518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Прочие безвозмездные перечисления</a:t>
                    </a:r>
                  </a:p>
                  <a:p>
                    <a:r>
                      <a:rPr lang="ru-RU" sz="1400" b="1" dirty="0" smtClean="0"/>
                      <a:t>49,91</a:t>
                    </a:r>
                  </a:p>
                  <a:p>
                    <a:r>
                      <a:rPr lang="ru-RU" sz="1400" b="1" dirty="0" smtClean="0"/>
                      <a:t>0,02%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 (с учетом возврата остатков субсидий, субвенций)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0">
                  <c:v>89008</c:v>
                </c:pt>
                <c:pt idx="1">
                  <c:v>115310.9</c:v>
                </c:pt>
                <c:pt idx="2">
                  <c:v>114292.05</c:v>
                </c:pt>
                <c:pt idx="3">
                  <c:v>8072.6600000000008</c:v>
                </c:pt>
                <c:pt idx="4">
                  <c:v>49.91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Дотации 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 (с учетом возврата остатков субсидий, субвенций)</c:v>
                </c:pt>
              </c:strCache>
            </c:strRef>
          </c:cat>
          <c:val>
            <c:numRef>
              <c:f>Лист1!$C$2:$C$6</c:f>
              <c:numCache>
                <c:formatCode>0.000</c:formatCode>
                <c:ptCount val="5"/>
                <c:pt idx="0">
                  <c:v>27.241771826777981</c:v>
                </c:pt>
                <c:pt idx="1">
                  <c:v>35.292032479557058</c:v>
                </c:pt>
                <c:pt idx="2">
                  <c:v>34.980203439181878</c:v>
                </c:pt>
                <c:pt idx="3">
                  <c:v>2.4707168092211664</c:v>
                </c:pt>
                <c:pt idx="4">
                  <c:v>1.5275445261937011E-2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623638682685029"/>
                  <c:y val="-9.4310235320181667E-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13718,40</a:t>
                    </a:r>
                  </a:p>
                  <a:p>
                    <a:endParaRPr lang="ru-RU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936187664042027E-2"/>
                  <c:y val="-0.1290467078307392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33132,14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 dirty="0" smtClean="0"/>
                      <a:t>309,92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11,29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Дорожное хозяйство</c:v>
                </c:pt>
                <c:pt idx="2">
                  <c:v>Транспорт</c:v>
                </c:pt>
                <c:pt idx="3">
                  <c:v>Другие вопросы в области экономики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13718.4</c:v>
                </c:pt>
                <c:pt idx="1">
                  <c:v>33132.14</c:v>
                </c:pt>
                <c:pt idx="2">
                  <c:v>309.91999999999996</c:v>
                </c:pt>
                <c:pt idx="3">
                  <c:v>11.29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Заработная плата и начисления</c:v>
                </c:pt>
                <c:pt idx="1">
                  <c:v>Коммунальные услуги</c:v>
                </c:pt>
                <c:pt idx="2">
                  <c:v>Оплата работ, услуг и прочих расходов</c:v>
                </c:pt>
                <c:pt idx="3">
                  <c:v>Расходы на приобретение материальных запасов</c:v>
                </c:pt>
                <c:pt idx="4">
                  <c:v>Расходы на приобретение основных средств</c:v>
                </c:pt>
                <c:pt idx="5">
                  <c:v>Иные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12752.52</c:v>
                </c:pt>
                <c:pt idx="1">
                  <c:v>5938.1</c:v>
                </c:pt>
                <c:pt idx="2">
                  <c:v>594.82999999999993</c:v>
                </c:pt>
                <c:pt idx="3">
                  <c:v>1144.55</c:v>
                </c:pt>
                <c:pt idx="4">
                  <c:v>438.41999999999996</c:v>
                </c:pt>
                <c:pt idx="5">
                  <c:v>1481.71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0.80519</cdr:y>
    </cdr:from>
    <cdr:to>
      <cdr:x>0.74219</cdr:x>
      <cdr:y>0.97143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5984" y="4429130"/>
          <a:ext cx="4500601" cy="91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4800" dirty="0" smtClean="0"/>
            <a:t>420119,48тыс.руб</a:t>
          </a:r>
          <a:r>
            <a:rPr lang="ru-RU" sz="5400" dirty="0" smtClean="0"/>
            <a:t>.</a:t>
          </a:r>
          <a:endParaRPr lang="ru-RU" sz="5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0.14813</cdr:x>
      <cdr:y>0.8375</cdr:y>
    </cdr:from>
    <cdr:to>
      <cdr:x>0.90523</cdr:x>
      <cdr:y>0.95793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4447420"/>
          <a:ext cx="6624736" cy="639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800" dirty="0" smtClean="0"/>
            <a:t>70131,41тыс.руб</a:t>
          </a:r>
          <a:r>
            <a:rPr lang="ru-RU" sz="4800" b="1" dirty="0" smtClean="0"/>
            <a:t>.</a:t>
          </a:r>
        </a:p>
        <a:p xmlns:a="http://schemas.openxmlformats.org/drawingml/2006/main">
          <a:endParaRPr lang="ru-RU" sz="4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0.02381</cdr:x>
      <cdr:y>0.85</cdr:y>
    </cdr:from>
    <cdr:to>
      <cdr:x>0.65873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4282" y="4857764"/>
          <a:ext cx="5715014" cy="857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Franklin Gothic Book"/>
            </a:defRPr>
          </a:lvl1pPr>
          <a:lvl2pPr marL="457200" indent="0">
            <a:defRPr sz="1100">
              <a:latin typeface="Franklin Gothic Book"/>
            </a:defRPr>
          </a:lvl2pPr>
          <a:lvl3pPr marL="914400" indent="0">
            <a:defRPr sz="1100">
              <a:latin typeface="Franklin Gothic Book"/>
            </a:defRPr>
          </a:lvl3pPr>
          <a:lvl4pPr marL="1371600" indent="0">
            <a:defRPr sz="1100">
              <a:latin typeface="Franklin Gothic Book"/>
            </a:defRPr>
          </a:lvl4pPr>
          <a:lvl5pPr marL="1828800" indent="0">
            <a:defRPr sz="1100">
              <a:latin typeface="Franklin Gothic Book"/>
            </a:defRPr>
          </a:lvl5pPr>
          <a:lvl6pPr marL="2286000" indent="0">
            <a:defRPr sz="1100">
              <a:latin typeface="Franklin Gothic Book"/>
            </a:defRPr>
          </a:lvl6pPr>
          <a:lvl7pPr marL="2743200" indent="0">
            <a:defRPr sz="1100">
              <a:latin typeface="Franklin Gothic Book"/>
            </a:defRPr>
          </a:lvl7pPr>
          <a:lvl8pPr marL="3200400" indent="0">
            <a:defRPr sz="1100">
              <a:latin typeface="Franklin Gothic Book"/>
            </a:defRPr>
          </a:lvl8pPr>
          <a:lvl9pPr marL="3657600" indent="0">
            <a:defRPr sz="1100">
              <a:latin typeface="Franklin Gothic Book"/>
            </a:defRPr>
          </a:lvl9pPr>
        </a:lstStyle>
        <a:p xmlns:a="http://schemas.openxmlformats.org/drawingml/2006/main">
          <a:r>
            <a:rPr lang="ru-RU" sz="4800" dirty="0" smtClean="0">
              <a:latin typeface="Franklin Gothic Medium"/>
              <a:cs typeface="Times New Roman" pitchFamily="18" charset="0"/>
            </a:rPr>
            <a:t>23 254,54 тыс.руб.</a:t>
          </a:r>
          <a:endParaRPr lang="ru-RU" sz="4800" dirty="0">
            <a:latin typeface="Franklin Gothic Medium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0.23387</cdr:x>
      <cdr:y>0.84198</cdr:y>
    </cdr:from>
    <cdr:to>
      <cdr:x>0.75806</cdr:x>
      <cdr:y>0.97436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4729086"/>
          <a:ext cx="4680520" cy="74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4800" dirty="0" smtClean="0"/>
            <a:t>1632,3тыс.руб</a:t>
          </a:r>
          <a:r>
            <a:rPr lang="ru-RU" sz="4800" b="1" dirty="0" smtClean="0"/>
            <a:t>.</a:t>
          </a:r>
          <a:endParaRPr lang="ru-RU" sz="48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0.28125</cdr:x>
      <cdr:y>0.8375</cdr:y>
    </cdr:from>
    <cdr:to>
      <cdr:x>0.92969</cdr:x>
      <cdr:y>0.9625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50" y="4786326"/>
          <a:ext cx="5929340" cy="714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4800" dirty="0" smtClean="0"/>
            <a:t>47171,75 тыс. руб.</a:t>
          </a:r>
        </a:p>
        <a:p xmlns:a="http://schemas.openxmlformats.org/drawingml/2006/main">
          <a:endParaRPr lang="ru-RU" sz="4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A31620-E494-44AC-93DA-C1186645A267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425" tIns="45712" rIns="91425" bIns="457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C23D2B-F561-4B81-8005-44126FEA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C23D2B-F561-4B81-8005-44126FEA124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9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D976-5660-410C-BE12-29EE60D465B0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1413D-67CE-4C98-8423-8832C5DEA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E54F-1DCE-4FB0-A2AE-D56711E7EBFD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FA64-7DE8-43A3-A24D-1BAA25A30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E8CF-9E54-4C3D-A7FA-EB6661B35205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F23E-72D6-4007-8117-5DE6560A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EB03-83F1-4885-A38B-53C95F8F3C87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B160-4324-4621-8194-EF6B7B715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1F59-3946-4D7D-AA4F-C757A12CEA61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BECC-A98D-4ED1-ABA6-6FEC597D3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2F55-D16B-4134-90AB-04211DD2A97D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DCCB-3948-4820-8399-ECDA9454C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472B-85A1-4D90-AD5E-D0732B9A3236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3E64D-9C22-4509-BF8D-EB92B1B88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BA7F-302F-41C2-A5AB-AFA7238CBC97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F437-0DD3-40B9-A9C0-11A7B64DF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454E-EC0E-4ED8-8799-E716A46E302C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A523-344D-4E40-B56B-6FDBBEFB0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678F-109D-4565-955D-717745AE2E0B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C11B-684B-45AC-B11A-F9214A061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8CB0-C747-4B5B-B209-914054EBFCED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CD10-2148-418C-AEE2-D75D7E85E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36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F0058B-2C5A-42CB-92E4-91D3AF2797BC}" type="datetimeFigureOut">
              <a:rPr lang="ru-RU"/>
              <a:pPr>
                <a:defRPr/>
              </a:pPr>
              <a:t>01.04.2022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80C6E9-C172-48E8-AA2B-D58016907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5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7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_____Microsoft_Excel_97-20031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3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0034" y="3286124"/>
            <a:ext cx="8458200" cy="2143140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КОТЕЛЬНИЧСКИЙ РАЙОН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«Бюджет для граждан»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отчет об исполнении бюджета</a:t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 2021 год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4761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01 00 «ОБЩЕГОСУДАРСТВЕННЫЕ ВОПРОСЫ»</a:t>
            </a:r>
            <a:br>
              <a:rPr lang="ru-RU" sz="2500" dirty="0" smtClean="0"/>
            </a:br>
            <a:r>
              <a:rPr lang="ru-RU" sz="1200" dirty="0" smtClean="0"/>
              <a:t>структура расходов районного бюджета за 2018 год на общегосударственные вопросы (01 раздел)</a:t>
            </a:r>
            <a:endParaRPr lang="ru-RU" sz="1200" dirty="0"/>
          </a:p>
        </p:txBody>
      </p:sp>
      <p:graphicFrame>
        <p:nvGraphicFramePr>
          <p:cNvPr id="28722" name="Group 50"/>
          <p:cNvGraphicFramePr>
            <a:graphicFrameLocks noGrp="1"/>
          </p:cNvGraphicFramePr>
          <p:nvPr/>
        </p:nvGraphicFramePr>
        <p:xfrm>
          <a:off x="500062" y="1285857"/>
          <a:ext cx="8286779" cy="5377332"/>
        </p:xfrm>
        <a:graphic>
          <a:graphicData uri="http://schemas.openxmlformats.org/drawingml/2006/table">
            <a:tbl>
              <a:tblPr/>
              <a:tblGrid>
                <a:gridCol w="6319187"/>
                <a:gridCol w="1967592"/>
              </a:tblGrid>
              <a:tr h="44811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Показатели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Тыс.руб.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главы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324,67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аппарата  Котельничской районной Думы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1207,74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Содержание контрольно-счетной комиссии аппарата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Котельничской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районной Думы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1122,45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Финансового управления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8085,19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Содержание аппарата Управления образования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1639,2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на содержание администрации Котельничского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24540,17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140,76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деятельности по техническому обеспечению и обслуживанию администрации и органов местного самоуправления Котельничского района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2728,7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функционирования, использования и содержания муниципальной собственности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3807,83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marL="0" marR="0" lvl="0" indent="88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Другие общегосударственные расходы (членские взносы в Ассоциацию)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76,94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11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43673,65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03 00 «национальная безопасность и правоохранительная деятельность»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85860"/>
            <a:ext cx="8858312" cy="114300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Общий объем расходов районного бюджета по данному разделу составил </a:t>
            </a:r>
            <a:r>
              <a:rPr lang="ru-RU" sz="1200" dirty="0" smtClean="0">
                <a:solidFill>
                  <a:schemeClr val="tx1"/>
                </a:solidFill>
              </a:rPr>
              <a:t>1 775,94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На содержание единой дежурно-диспетчерской службы (ЕДДС) в </a:t>
            </a:r>
            <a:r>
              <a:rPr lang="ru-RU" sz="1200" dirty="0" smtClean="0">
                <a:solidFill>
                  <a:schemeClr val="tx1"/>
                </a:solidFill>
              </a:rPr>
              <a:t>2021 году </a:t>
            </a:r>
            <a:r>
              <a:rPr lang="ru-RU" sz="1200" dirty="0">
                <a:solidFill>
                  <a:schemeClr val="tx1"/>
                </a:solidFill>
              </a:rPr>
              <a:t>израсходовано </a:t>
            </a:r>
            <a:r>
              <a:rPr lang="ru-RU" sz="1200" dirty="0" smtClean="0">
                <a:solidFill>
                  <a:schemeClr val="tx1"/>
                </a:solidFill>
              </a:rPr>
              <a:t>1 718,94 тыс.рублей.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На исполнение судебных актов израсходовано 50 тыс. рублей</a:t>
            </a:r>
            <a:endParaRPr lang="ru-RU" sz="1200" dirty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На мероприятия по профилактике правонарушений и преступлений в </a:t>
            </a:r>
            <a:r>
              <a:rPr lang="ru-RU" sz="1200" dirty="0" err="1">
                <a:solidFill>
                  <a:schemeClr val="tx1"/>
                </a:solidFill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</a:rPr>
              <a:t> муниципальном районе израсходовано </a:t>
            </a:r>
            <a:endParaRPr lang="ru-RU" sz="1200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7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Рисунок 5" descr="bustersp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38" y="2786063"/>
            <a:ext cx="3500437" cy="3173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765796"/>
              </p:ext>
            </p:extLst>
          </p:nvPr>
        </p:nvGraphicFramePr>
        <p:xfrm>
          <a:off x="251520" y="1196752"/>
          <a:ext cx="8696356" cy="535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00 «национальная экономика»</a:t>
            </a:r>
            <a:br>
              <a:rPr lang="ru-RU" sz="2500" dirty="0" smtClean="0"/>
            </a:br>
            <a:r>
              <a:rPr lang="ru-RU" sz="1200" dirty="0" smtClean="0"/>
              <a:t>структура расходов районного бюджета по разделу «Национальная экономика»</a:t>
            </a:r>
            <a:endParaRPr lang="ru-RU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05 «сельское хозяйство и рыболовство»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796" y="1268760"/>
            <a:ext cx="8858312" cy="42862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Общий объем расходов районного бюджета по данному разделу составил </a:t>
            </a:r>
            <a:r>
              <a:rPr lang="ru-RU" sz="1600" dirty="0" smtClean="0">
                <a:solidFill>
                  <a:schemeClr val="tx1"/>
                </a:solidFill>
              </a:rPr>
              <a:t>13 718,40тыс.руб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1916832"/>
            <a:ext cx="864399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Char char="-"/>
            </a:pPr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algn="ctr">
              <a:buFontTx/>
              <a:buChar char="-"/>
            </a:pP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 На  реализацию мероприятий по поддержке сельскохозяйственного производства, в том числе на возмещение части затрат на уплату процентов по инвестиционным кредитам (займам) в  агропромышленном комплекса в виде субвенций</a:t>
            </a:r>
          </a:p>
          <a:p>
            <a:pPr algn="ctr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Федеральный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бюджет </a:t>
            </a: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– 9292,9 </a:t>
            </a:r>
            <a:r>
              <a:rPr lang="ru-RU" sz="1200" b="1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Областной бюджет – </a:t>
            </a: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4382,3 тыс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. руб</a:t>
            </a:r>
            <a:r>
              <a:rPr lang="ru-RU" sz="1200" b="1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ctr">
              <a:buFontTx/>
              <a:buChar char="-"/>
            </a:pPr>
            <a:endParaRPr lang="ru-RU" sz="1200" b="1" dirty="0">
              <a:solidFill>
                <a:schemeClr val="tx1"/>
              </a:solidFill>
              <a:cs typeface="Arial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073872"/>
            <a:ext cx="8491599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Расходы по обращению с животными в части организации мероприятий при осуществлении деятельности по обращению с животными без владельцев в виде субвенций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Областной бюджет –   43,2 тыс.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09 «дорожное хозяйство»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36712"/>
            <a:ext cx="8715436" cy="1008112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Расходы на содержание автомобильных дорог составили </a:t>
            </a:r>
            <a:r>
              <a:rPr lang="ru-RU" sz="1200" dirty="0" smtClean="0">
                <a:solidFill>
                  <a:schemeClr val="tx1"/>
                </a:solidFill>
              </a:rPr>
              <a:t> 33 132,14тыс. руб</a:t>
            </a:r>
            <a:r>
              <a:rPr lang="ru-RU" sz="1200" dirty="0">
                <a:solidFill>
                  <a:schemeClr val="tx1"/>
                </a:solidFill>
              </a:rPr>
              <a:t>., в том числе за счет средств субсидий из областного бюджета на осуществление дорожной деятельности в отношении автомобильных дорог общего пользования местного значения– </a:t>
            </a:r>
            <a:r>
              <a:rPr lang="ru-RU" sz="1200" dirty="0" smtClean="0">
                <a:solidFill>
                  <a:schemeClr val="tx1"/>
                </a:solidFill>
              </a:rPr>
              <a:t>30 865,16 тыс. руб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r>
              <a:rPr lang="ru-RU" sz="1200" dirty="0" smtClean="0">
                <a:solidFill>
                  <a:schemeClr val="tx1"/>
                </a:solidFill>
              </a:rPr>
              <a:t>и </a:t>
            </a:r>
            <a:r>
              <a:rPr lang="ru-RU" sz="1200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sz="1200" dirty="0" smtClean="0">
                <a:solidFill>
                  <a:schemeClr val="tx1"/>
                </a:solidFill>
              </a:rPr>
              <a:t> инвестиционных программ и проектов развития общественной инфраструктуры – 1 628,83 тыс. руб.</a:t>
            </a:r>
            <a:endParaRPr lang="ru-RU" sz="1200" dirty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Произведены следующие работы:</a:t>
            </a:r>
          </a:p>
        </p:txBody>
      </p:sp>
      <p:graphicFrame>
        <p:nvGraphicFramePr>
          <p:cNvPr id="3280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18518"/>
              </p:ext>
            </p:extLst>
          </p:nvPr>
        </p:nvGraphicFramePr>
        <p:xfrm>
          <a:off x="256004" y="1988840"/>
          <a:ext cx="8462962" cy="2783620"/>
        </p:xfrm>
        <a:graphic>
          <a:graphicData uri="http://schemas.openxmlformats.org/drawingml/2006/table">
            <a:tbl>
              <a:tblPr/>
              <a:tblGrid>
                <a:gridCol w="6526212"/>
                <a:gridCol w="1936750"/>
              </a:tblGrid>
              <a:tr h="233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Вид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13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Выполнение работ по ремонту и содержанию автомобильных дорог общего пользования вне границ населенных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30 865,16 (обл.)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1 628.83(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Софинансирование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инвестиционных программ и проектов развития общественной инфраструктуры МО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Макарьевское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СП и Юбилейное СП)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405.32(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521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Разработка сметной документации на выполнение работ по обустройству объектов транспортной инфраструктуры. Проведение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госэкспертизы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 сметной стоимости остановки м/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комб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132,83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местн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193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Franklin Gothic Book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Исполнение судебных актов (административный штраф ГИБДД)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/>
                          <a:cs typeface="Arial" charset="0"/>
                        </a:rPr>
                        <a:t>100,00 (мест)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8882" y="5091122"/>
            <a:ext cx="3714776" cy="157823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За счет средств дорожного фонда произведены  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следующие виды работ: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скашивание травы;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очистка автобусных остановок от снега и грязи;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установка и снятие дорожных знаков;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засыпка щебнем промоин;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ямочный ремонт асфальтобетонной смесью;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вырубка кустарника и подлеска;</a:t>
            </a:r>
          </a:p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- и другие виды работ.</a:t>
            </a:r>
          </a:p>
          <a:p>
            <a:pPr indent="179388" algn="just"/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3178" y="5091122"/>
            <a:ext cx="3857652" cy="142873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04 12 Другие вопросы в области национальной экономики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71472" y="1285860"/>
            <a:ext cx="8001056" cy="7143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85926"/>
            <a:ext cx="8001056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708920"/>
            <a:ext cx="7888960" cy="9486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Приобретены рамки для фотографий и ежедневники в рамках  проведения мероприятий по формированию положительного имиджа малого и среднего предпринимательства, популяризации развития предпринимательских инициатив, стимулирования социальной ответственности субъектов малого и среднего предпринимательства, осуществляющих хозяйственную деятельность на территории сельских поселений Котельничского района.– 3,0 </a:t>
            </a:r>
            <a:r>
              <a:rPr lang="ru-RU" sz="1400" b="1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933056"/>
            <a:ext cx="8001056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Установлены аншлаги «Стоп» в рамках исполнения перечня мероприятий по обеспечению соблюдения режима охраны особо охраняемой природной территории местного значения «</a:t>
            </a:r>
            <a:r>
              <a:rPr lang="ru-RU" sz="1400" b="1" dirty="0" err="1" smtClean="0">
                <a:solidFill>
                  <a:srgbClr val="000000"/>
                </a:solidFill>
              </a:rPr>
              <a:t>Жуковлянские</a:t>
            </a:r>
            <a:r>
              <a:rPr lang="ru-RU" sz="1400" b="1" dirty="0" smtClean="0">
                <a:solidFill>
                  <a:srgbClr val="000000"/>
                </a:solidFill>
              </a:rPr>
              <a:t> шаровидные конкреции»– 2,7тыс</a:t>
            </a:r>
            <a:r>
              <a:rPr lang="ru-RU" sz="1400" b="1" dirty="0">
                <a:solidFill>
                  <a:srgbClr val="000000"/>
                </a:solidFill>
              </a:rPr>
              <a:t>. 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5494" y="5291752"/>
            <a:ext cx="405322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11,29 тыс.руб</a:t>
            </a:r>
            <a:r>
              <a:rPr lang="ru-RU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628800"/>
            <a:ext cx="8001056" cy="7286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Освоены средства сельских поселений по переданным полномочиям  от сельских поселений Котельничского района по  вопросам градостроительства и архитектуры в сумме 5,59 тыс</a:t>
            </a:r>
            <a:r>
              <a:rPr lang="ru-RU" sz="1400" b="1" dirty="0">
                <a:solidFill>
                  <a:schemeClr val="tx1"/>
                </a:solidFill>
              </a:rPr>
              <a:t>. руб.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05 00 «жилищно-коммунальное хозяйство»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00108"/>
            <a:ext cx="8786874" cy="200026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Общий объем расходов районного бюджета по данному разделу за </a:t>
            </a:r>
            <a:r>
              <a:rPr lang="ru-RU" sz="1300" dirty="0" smtClean="0">
                <a:solidFill>
                  <a:schemeClr val="tx1"/>
                </a:solidFill>
              </a:rPr>
              <a:t>2021 </a:t>
            </a:r>
            <a:r>
              <a:rPr lang="ru-RU" sz="1300" dirty="0">
                <a:solidFill>
                  <a:schemeClr val="tx1"/>
                </a:solidFill>
              </a:rPr>
              <a:t>год составил </a:t>
            </a:r>
            <a:r>
              <a:rPr lang="ru-RU" sz="1300" b="1" dirty="0" smtClean="0">
                <a:solidFill>
                  <a:schemeClr val="tx1"/>
                </a:solidFill>
              </a:rPr>
              <a:t>5 254,93 </a:t>
            </a:r>
            <a:r>
              <a:rPr lang="ru-RU" sz="1300" dirty="0">
                <a:solidFill>
                  <a:schemeClr val="tx1"/>
                </a:solidFill>
              </a:rPr>
              <a:t>тыс.руб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Средства областной субсидии в сумме </a:t>
            </a:r>
            <a:r>
              <a:rPr lang="ru-RU" sz="1300" b="1" i="1" dirty="0" smtClean="0">
                <a:solidFill>
                  <a:schemeClr val="tx1"/>
                </a:solidFill>
              </a:rPr>
              <a:t>1 828,93</a:t>
            </a:r>
            <a:r>
              <a:rPr lang="ru-RU" sz="1300" dirty="0" smtClean="0">
                <a:solidFill>
                  <a:schemeClr val="tx1"/>
                </a:solidFill>
              </a:rPr>
              <a:t>, в том числе: на капитальный ремонт участков водопроводных сетей в д. Караул, п. </a:t>
            </a:r>
            <a:r>
              <a:rPr lang="ru-RU" sz="1300" dirty="0" err="1" smtClean="0">
                <a:solidFill>
                  <a:schemeClr val="tx1"/>
                </a:solidFill>
              </a:rPr>
              <a:t>Красногорье</a:t>
            </a:r>
            <a:r>
              <a:rPr lang="ru-RU" sz="1300" dirty="0" smtClean="0">
                <a:solidFill>
                  <a:schemeClr val="tx1"/>
                </a:solidFill>
              </a:rPr>
              <a:t> в сумме 1 450,76 тыс. руб., на подготовку объектов коммунальной структуры к работе в осенне-зимний период – в сумме 39,99 </a:t>
            </a:r>
            <a:r>
              <a:rPr lang="ru-RU" sz="1300" dirty="0" err="1" smtClean="0">
                <a:solidFill>
                  <a:schemeClr val="tx1"/>
                </a:solidFill>
              </a:rPr>
              <a:t>тыс.руб</a:t>
            </a:r>
            <a:r>
              <a:rPr lang="ru-RU" sz="1300" dirty="0">
                <a:solidFill>
                  <a:schemeClr val="tx1"/>
                </a:solidFill>
              </a:rPr>
              <a:t>. </a:t>
            </a:r>
            <a:r>
              <a:rPr lang="ru-RU" sz="1300" dirty="0" smtClean="0">
                <a:solidFill>
                  <a:schemeClr val="tx1"/>
                </a:solidFill>
              </a:rPr>
              <a:t>создание площадок накопления ТБО – в сумме 338,18 </a:t>
            </a:r>
            <a:r>
              <a:rPr lang="ru-RU" sz="1300" dirty="0" err="1" smtClean="0">
                <a:solidFill>
                  <a:schemeClr val="tx1"/>
                </a:solidFill>
              </a:rPr>
              <a:t>тыс.руб</a:t>
            </a:r>
            <a:r>
              <a:rPr lang="ru-RU" sz="1300" dirty="0">
                <a:solidFill>
                  <a:schemeClr val="tx1"/>
                </a:solidFill>
              </a:rPr>
              <a:t>., </a:t>
            </a:r>
            <a:endParaRPr lang="ru-RU" sz="1300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За счет средств районного бюджета произведены расходы в сумме </a:t>
            </a:r>
            <a:r>
              <a:rPr lang="ru-RU" sz="1300" b="1" i="1" dirty="0" smtClean="0">
                <a:solidFill>
                  <a:schemeClr val="tx1"/>
                </a:solidFill>
              </a:rPr>
              <a:t>3 426.00 </a:t>
            </a:r>
            <a:r>
              <a:rPr lang="ru-RU" sz="1300" dirty="0" err="1" smtClean="0">
                <a:solidFill>
                  <a:schemeClr val="tx1"/>
                </a:solidFill>
              </a:rPr>
              <a:t>тыс.руб</a:t>
            </a:r>
            <a:r>
              <a:rPr lang="ru-RU" sz="1300" dirty="0" smtClean="0">
                <a:solidFill>
                  <a:schemeClr val="tx1"/>
                </a:solidFill>
              </a:rPr>
              <a:t>., в том числе: на установку щитов(стендов) в местах воинских захоронений в сумме 120,00 </a:t>
            </a:r>
            <a:r>
              <a:rPr lang="ru-RU" sz="1300" dirty="0" err="1" smtClean="0">
                <a:solidFill>
                  <a:schemeClr val="tx1"/>
                </a:solidFill>
              </a:rPr>
              <a:t>тыс.руб</a:t>
            </a:r>
            <a:r>
              <a:rPr lang="ru-RU" sz="1300" dirty="0" smtClean="0">
                <a:solidFill>
                  <a:schemeClr val="tx1"/>
                </a:solidFill>
              </a:rPr>
              <a:t>., на обустройство мест(площадок)ТКО в сумме 144,02 </a:t>
            </a:r>
            <a:r>
              <a:rPr lang="ru-RU" sz="1300" dirty="0" err="1" smtClean="0">
                <a:solidFill>
                  <a:schemeClr val="tx1"/>
                </a:solidFill>
              </a:rPr>
              <a:t>тыс.руб</a:t>
            </a:r>
            <a:r>
              <a:rPr lang="ru-RU" sz="1300" dirty="0" smtClean="0">
                <a:solidFill>
                  <a:schemeClr val="tx1"/>
                </a:solidFill>
              </a:rPr>
              <a:t>., на ликвидацию свалок в сумме 200,00 тыс. , на аварийно-восстановительные работы систем электроснабжения, </a:t>
            </a:r>
            <a:r>
              <a:rPr lang="ru-RU" sz="1300" dirty="0" err="1" smtClean="0">
                <a:solidFill>
                  <a:schemeClr val="tx1"/>
                </a:solidFill>
              </a:rPr>
              <a:t>водоснабжения,водоотведения</a:t>
            </a:r>
            <a:r>
              <a:rPr lang="ru-RU" sz="1300" dirty="0" smtClean="0">
                <a:solidFill>
                  <a:schemeClr val="tx1"/>
                </a:solidFill>
              </a:rPr>
              <a:t> и чистку канализационных в сумме 1 703,78 </a:t>
            </a:r>
            <a:r>
              <a:rPr lang="ru-RU" sz="1300" dirty="0" err="1" smtClean="0">
                <a:solidFill>
                  <a:schemeClr val="tx1"/>
                </a:solidFill>
              </a:rPr>
              <a:t>тыс.руб</a:t>
            </a:r>
            <a:r>
              <a:rPr lang="ru-RU" sz="1300" dirty="0" smtClean="0">
                <a:solidFill>
                  <a:schemeClr val="tx1"/>
                </a:solidFill>
              </a:rPr>
              <a:t>., на приобретение и установку насосов в сумме 73,65 </a:t>
            </a:r>
            <a:r>
              <a:rPr lang="ru-RU" sz="1300" dirty="0" err="1" smtClean="0">
                <a:solidFill>
                  <a:schemeClr val="tx1"/>
                </a:solidFill>
              </a:rPr>
              <a:t>тыс.руб</a:t>
            </a:r>
            <a:r>
              <a:rPr lang="ru-RU" sz="1300" dirty="0" smtClean="0">
                <a:solidFill>
                  <a:schemeClr val="tx1"/>
                </a:solidFill>
              </a:rPr>
              <a:t>., разработка и проверка проектно-сметной документации в сумме 75,00 тыс. руб.  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Произведена уплата взносов на капитальный ремонт по жилому фонду в сумме 108,68 тыс. </a:t>
            </a:r>
            <a:r>
              <a:rPr lang="ru-RU" sz="1300" dirty="0">
                <a:solidFill>
                  <a:schemeClr val="tx1"/>
                </a:solidFill>
              </a:rPr>
              <a:t>руб.. </a:t>
            </a:r>
            <a:endParaRPr lang="ru-RU" sz="1300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err="1">
                <a:solidFill>
                  <a:schemeClr val="tx1"/>
                </a:solidFill>
              </a:rPr>
              <a:t>С</a:t>
            </a:r>
            <a:r>
              <a:rPr lang="ru-RU" sz="1300" dirty="0" err="1" smtClean="0">
                <a:solidFill>
                  <a:schemeClr val="tx1"/>
                </a:solidFill>
              </a:rPr>
              <a:t>офинансирование</a:t>
            </a:r>
            <a:r>
              <a:rPr lang="ru-RU" sz="1300" dirty="0" smtClean="0">
                <a:solidFill>
                  <a:schemeClr val="tx1"/>
                </a:solidFill>
              </a:rPr>
              <a:t> </a:t>
            </a:r>
            <a:r>
              <a:rPr lang="ru-RU" sz="1300" dirty="0">
                <a:solidFill>
                  <a:schemeClr val="tx1"/>
                </a:solidFill>
              </a:rPr>
              <a:t>из районного </a:t>
            </a:r>
            <a:r>
              <a:rPr lang="ru-RU" sz="1300" dirty="0" smtClean="0">
                <a:solidFill>
                  <a:schemeClr val="tx1"/>
                </a:solidFill>
              </a:rPr>
              <a:t>бюджета к областным субсидиям </a:t>
            </a:r>
            <a:r>
              <a:rPr lang="ru-RU" sz="1300" dirty="0">
                <a:solidFill>
                  <a:schemeClr val="tx1"/>
                </a:solidFill>
              </a:rPr>
              <a:t>составило </a:t>
            </a:r>
            <a:r>
              <a:rPr lang="ru-RU" sz="1300" dirty="0" smtClean="0">
                <a:solidFill>
                  <a:schemeClr val="tx1"/>
                </a:solidFill>
              </a:rPr>
              <a:t>1 000,87 </a:t>
            </a:r>
            <a:r>
              <a:rPr lang="ru-RU" sz="1300" dirty="0">
                <a:solidFill>
                  <a:schemeClr val="tx1"/>
                </a:solidFill>
              </a:rPr>
              <a:t>тыс. руб., </a:t>
            </a:r>
          </a:p>
        </p:txBody>
      </p:sp>
      <p:pic>
        <p:nvPicPr>
          <p:cNvPr id="6" name="Рисунок 5" descr="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4400" y="3284984"/>
            <a:ext cx="443435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c0632cc76566fe8dd5db3601f5a0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857760"/>
            <a:ext cx="2857520" cy="159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07 00 «образование»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8858312" cy="42862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Функциональная структура расходов районного бюджета по управлению образования </a:t>
            </a:r>
            <a:r>
              <a:rPr lang="ru-RU" sz="1300" dirty="0" smtClean="0">
                <a:solidFill>
                  <a:schemeClr val="tx1"/>
                </a:solidFill>
              </a:rPr>
              <a:t>администрации Котельничского </a:t>
            </a:r>
            <a:r>
              <a:rPr lang="ru-RU" sz="1300" dirty="0">
                <a:solidFill>
                  <a:schemeClr val="tx1"/>
                </a:solidFill>
              </a:rPr>
              <a:t>района за 12 месяцев </a:t>
            </a:r>
            <a:r>
              <a:rPr lang="ru-RU" sz="1300" dirty="0" smtClean="0">
                <a:solidFill>
                  <a:schemeClr val="tx1"/>
                </a:solidFill>
              </a:rPr>
              <a:t>2021 года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835824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300" dirty="0">
                <a:solidFill>
                  <a:schemeClr val="tx1"/>
                </a:solidFill>
                <a:cs typeface="Arial" charset="0"/>
              </a:rPr>
              <a:t>0701 Дошкольное образование (расходы на содержание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4 </a:t>
            </a:r>
            <a:r>
              <a:rPr lang="ru-RU" sz="1300" dirty="0">
                <a:solidFill>
                  <a:schemeClr val="tx1"/>
                </a:solidFill>
                <a:cs typeface="Arial" charset="0"/>
              </a:rPr>
              <a:t>учреждений дошкольного образования) – </a:t>
            </a:r>
            <a:r>
              <a:rPr lang="en-US" sz="1300" dirty="0" smtClean="0">
                <a:solidFill>
                  <a:schemeClr val="tx1"/>
                </a:solidFill>
                <a:cs typeface="Arial" charset="0"/>
              </a:rPr>
              <a:t>                          </a:t>
            </a:r>
            <a:r>
              <a:rPr lang="ru-RU" sz="1300" dirty="0" smtClean="0">
                <a:solidFill>
                  <a:schemeClr val="tx1"/>
                </a:solidFill>
                <a:cs typeface="Arial" charset="0"/>
              </a:rPr>
              <a:t>32 288,76  </a:t>
            </a:r>
            <a:r>
              <a:rPr lang="en-US" sz="1300" dirty="0" smtClean="0">
                <a:solidFill>
                  <a:schemeClr val="tx1"/>
                </a:solidFill>
                <a:cs typeface="Arial" charset="0"/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  <a:cs typeface="Arial" charset="0"/>
              </a:rPr>
              <a:t>ыс.руб</a:t>
            </a:r>
            <a:r>
              <a:rPr lang="ru-RU" sz="1300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285992"/>
            <a:ext cx="8358246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0702 Общее образование (расходы на содержание </a:t>
            </a:r>
            <a:r>
              <a:rPr lang="ru-RU" sz="1300" dirty="0" smtClean="0">
                <a:solidFill>
                  <a:schemeClr val="tx1"/>
                </a:solidFill>
              </a:rPr>
              <a:t>12 образовательных учреждений – 144 201,66 тыс.руб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  <a:r>
              <a:rPr lang="en-US" sz="1300" dirty="0">
                <a:solidFill>
                  <a:schemeClr val="tx1"/>
                </a:solidFill>
              </a:rPr>
              <a:t>)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4000504"/>
            <a:ext cx="8358246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0707 Молодежная политика и оздоровление детей (программа по развитию молодежной политики) –                     332,63 тыс.руб.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572008"/>
            <a:ext cx="8358246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</a:rPr>
              <a:t>0709 Другие вопросы в области образования (расходы на содержание </a:t>
            </a:r>
            <a:r>
              <a:rPr lang="ru-RU" sz="1300" dirty="0" smtClean="0">
                <a:solidFill>
                  <a:schemeClr val="tx1"/>
                </a:solidFill>
              </a:rPr>
              <a:t>централизованной </a:t>
            </a:r>
            <a:r>
              <a:rPr lang="ru-RU" sz="1300" dirty="0">
                <a:solidFill>
                  <a:schemeClr val="tx1"/>
                </a:solidFill>
              </a:rPr>
              <a:t>бухгалтерии управления образования, содержание методологического отдела) – </a:t>
            </a:r>
            <a:r>
              <a:rPr lang="ru-RU" sz="1300" dirty="0" smtClean="0">
                <a:solidFill>
                  <a:schemeClr val="tx1"/>
                </a:solidFill>
              </a:rPr>
              <a:t>7 027,05 тыс.руб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14876" y="5929330"/>
            <a:ext cx="3571900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206 257,93 </a:t>
            </a:r>
            <a:r>
              <a:rPr lang="ru-RU" sz="2800" dirty="0"/>
              <a:t>тыс.руб.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928934"/>
            <a:ext cx="8143932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0703 Дополнительное образование детей (расходы на содержание 3 учреждений дополнительного образования – 22 350,13 </a:t>
            </a:r>
            <a:r>
              <a:rPr lang="en-US" sz="1300" dirty="0" smtClean="0">
                <a:solidFill>
                  <a:schemeClr val="tx1"/>
                </a:solidFill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</a:rPr>
              <a:t>ыс.руб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500438"/>
            <a:ext cx="8296332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/>
                </a:solidFill>
              </a:rPr>
              <a:t>0705  </a:t>
            </a:r>
            <a:r>
              <a:rPr lang="en-US" sz="1300" dirty="0" err="1" smtClean="0">
                <a:solidFill>
                  <a:schemeClr val="tx1"/>
                </a:solidFill>
              </a:rPr>
              <a:t>Профессиональная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подготовка</a:t>
            </a:r>
            <a:r>
              <a:rPr lang="ru-RU" sz="1300" dirty="0" smtClean="0">
                <a:solidFill>
                  <a:schemeClr val="tx1"/>
                </a:solidFill>
              </a:rPr>
              <a:t>, </a:t>
            </a:r>
            <a:r>
              <a:rPr lang="en-US" sz="1300" dirty="0" err="1" smtClean="0">
                <a:solidFill>
                  <a:schemeClr val="tx1"/>
                </a:solidFill>
              </a:rPr>
              <a:t>переподготовка</a:t>
            </a:r>
            <a:r>
              <a:rPr lang="en-US" sz="1300" dirty="0" smtClean="0">
                <a:solidFill>
                  <a:schemeClr val="tx1"/>
                </a:solidFill>
              </a:rPr>
              <a:t> и </a:t>
            </a:r>
            <a:r>
              <a:rPr lang="en-US" sz="1300" dirty="0" err="1" smtClean="0">
                <a:solidFill>
                  <a:schemeClr val="tx1"/>
                </a:solidFill>
              </a:rPr>
              <a:t>повышение</a:t>
            </a:r>
            <a:r>
              <a:rPr lang="en-US" sz="1300" dirty="0" smtClean="0">
                <a:solidFill>
                  <a:schemeClr val="tx1"/>
                </a:solidFill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</a:rPr>
              <a:t>квалификации</a:t>
            </a:r>
            <a:r>
              <a:rPr lang="ru-RU" sz="1300" dirty="0" smtClean="0">
                <a:solidFill>
                  <a:schemeClr val="tx1"/>
                </a:solidFill>
              </a:rPr>
              <a:t> – 57,7 </a:t>
            </a:r>
            <a:r>
              <a:rPr lang="en-US" sz="1300" dirty="0" smtClean="0">
                <a:solidFill>
                  <a:schemeClr val="tx1"/>
                </a:solidFill>
              </a:rPr>
              <a:t>т</a:t>
            </a:r>
            <a:r>
              <a:rPr lang="ru-RU" sz="1300" dirty="0" err="1" smtClean="0">
                <a:solidFill>
                  <a:schemeClr val="tx1"/>
                </a:solidFill>
              </a:rPr>
              <a:t>ыс.руб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01 «дошкольное образование»</a:t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«дошкольное образование» 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2021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году, тыс.руб.</a:t>
            </a:r>
          </a:p>
        </p:txBody>
      </p:sp>
      <p:graphicFrame>
        <p:nvGraphicFramePr>
          <p:cNvPr id="36866" name="Диаграмма 9"/>
          <p:cNvGraphicFramePr>
            <a:graphicFrameLocks/>
          </p:cNvGraphicFramePr>
          <p:nvPr/>
        </p:nvGraphicFramePr>
        <p:xfrm>
          <a:off x="923925" y="1427163"/>
          <a:ext cx="76168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Worksheet" r:id="rId4" imgW="7362742" imgH="4600652" progId="Excel.Sheet.8">
                  <p:embed/>
                </p:oleObj>
              </mc:Choice>
              <mc:Fallback>
                <p:oleObj name="Worksheet" r:id="rId4" imgW="7362742" imgH="4600652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427163"/>
                        <a:ext cx="7616825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02 «общее образование»</a:t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«общее образование» 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2021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году, 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858312" cy="200026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schemeClr val="tx1"/>
                </a:solidFill>
              </a:rPr>
              <a:t>Расходы по разделу 0702 «Общее образование» включают в себя расходы общеобразовательных </a:t>
            </a:r>
            <a:r>
              <a:rPr lang="ru-RU" sz="1150" dirty="0" smtClean="0">
                <a:solidFill>
                  <a:schemeClr val="tx1"/>
                </a:solidFill>
              </a:rPr>
              <a:t>учреждений. 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schemeClr val="tx1"/>
                </a:solidFill>
              </a:rPr>
              <a:t>Освоены </a:t>
            </a:r>
            <a:r>
              <a:rPr lang="en-US" sz="1150" dirty="0" err="1" smtClean="0">
                <a:solidFill>
                  <a:schemeClr val="tx1"/>
                </a:solidFill>
              </a:rPr>
              <a:t>феде</a:t>
            </a:r>
            <a:r>
              <a:rPr lang="ru-RU" sz="1150" dirty="0" err="1" smtClean="0">
                <a:solidFill>
                  <a:schemeClr val="tx1"/>
                </a:solidFill>
              </a:rPr>
              <a:t>р</a:t>
            </a:r>
            <a:r>
              <a:rPr lang="en-US" sz="1150" dirty="0" err="1" smtClean="0">
                <a:solidFill>
                  <a:schemeClr val="tx1"/>
                </a:solidFill>
              </a:rPr>
              <a:t>альные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средства </a:t>
            </a:r>
            <a:r>
              <a:rPr lang="en-US" sz="1150" dirty="0" err="1" smtClean="0">
                <a:solidFill>
                  <a:schemeClr val="tx1"/>
                </a:solidFill>
              </a:rPr>
              <a:t>на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организацию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бесплатного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горячего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питания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обучающихся</a:t>
            </a:r>
            <a:r>
              <a:rPr lang="ru-RU" sz="1150" dirty="0" smtClean="0">
                <a:solidFill>
                  <a:schemeClr val="tx1"/>
                </a:solidFill>
              </a:rPr>
              <a:t>, </a:t>
            </a:r>
            <a:r>
              <a:rPr lang="en-US" sz="1150" dirty="0" err="1" smtClean="0">
                <a:solidFill>
                  <a:schemeClr val="tx1"/>
                </a:solidFill>
              </a:rPr>
              <a:t>получающих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начальное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общее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образование</a:t>
            </a:r>
            <a:r>
              <a:rPr lang="en-US" sz="1150" dirty="0" smtClean="0">
                <a:solidFill>
                  <a:schemeClr val="tx1"/>
                </a:solidFill>
              </a:rPr>
              <a:t> – </a:t>
            </a:r>
            <a:r>
              <a:rPr lang="ru-RU" sz="1150" dirty="0" smtClean="0">
                <a:solidFill>
                  <a:schemeClr val="tx1"/>
                </a:solidFill>
              </a:rPr>
              <a:t>3305,1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тыс</a:t>
            </a:r>
            <a:r>
              <a:rPr lang="en-US" sz="1150" dirty="0" smtClean="0">
                <a:solidFill>
                  <a:schemeClr val="tx1"/>
                </a:solidFill>
              </a:rPr>
              <a:t>. </a:t>
            </a:r>
            <a:r>
              <a:rPr lang="en-US" sz="1150" dirty="0" err="1" smtClean="0">
                <a:solidFill>
                  <a:schemeClr val="tx1"/>
                </a:solidFill>
              </a:rPr>
              <a:t>руб</a:t>
            </a:r>
            <a:r>
              <a:rPr lang="en-US" sz="1150" dirty="0" smtClean="0">
                <a:solidFill>
                  <a:schemeClr val="tx1"/>
                </a:solidFill>
              </a:rPr>
              <a:t>..; </a:t>
            </a:r>
            <a:r>
              <a:rPr lang="en-US" sz="1150" dirty="0" err="1" smtClean="0">
                <a:solidFill>
                  <a:schemeClr val="tx1"/>
                </a:solidFill>
              </a:rPr>
              <a:t>выплачено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ежемесячное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вознаграждение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за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классное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руководство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педагогическим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работникам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общеобразовательных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организаций</a:t>
            </a:r>
            <a:r>
              <a:rPr lang="en-US" sz="1150" dirty="0" smtClean="0">
                <a:solidFill>
                  <a:schemeClr val="tx1"/>
                </a:solidFill>
              </a:rPr>
              <a:t> в </a:t>
            </a:r>
            <a:r>
              <a:rPr lang="en-US" sz="1150" dirty="0" err="1" smtClean="0">
                <a:solidFill>
                  <a:schemeClr val="tx1"/>
                </a:solidFill>
              </a:rPr>
              <a:t>сумме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ru-RU" sz="1150" dirty="0" smtClean="0">
                <a:solidFill>
                  <a:schemeClr val="tx1"/>
                </a:solidFill>
              </a:rPr>
              <a:t>6860,5</a:t>
            </a:r>
            <a:r>
              <a:rPr lang="en-US" sz="1150" dirty="0" smtClean="0">
                <a:solidFill>
                  <a:schemeClr val="tx1"/>
                </a:solidFill>
              </a:rPr>
              <a:t> </a:t>
            </a:r>
            <a:r>
              <a:rPr lang="en-US" sz="1150" dirty="0" err="1" smtClean="0">
                <a:solidFill>
                  <a:schemeClr val="tx1"/>
                </a:solidFill>
              </a:rPr>
              <a:t>тыс.руб</a:t>
            </a:r>
            <a:r>
              <a:rPr lang="en-US" sz="1150" dirty="0" smtClean="0">
                <a:solidFill>
                  <a:schemeClr val="tx1"/>
                </a:solidFill>
              </a:rPr>
              <a:t>.</a:t>
            </a:r>
            <a:r>
              <a:rPr lang="ru-RU" sz="1150" dirty="0" smtClean="0">
                <a:solidFill>
                  <a:schemeClr val="tx1"/>
                </a:solidFill>
              </a:rPr>
              <a:t>.; израсходованы средства областного бюджета с </a:t>
            </a:r>
            <a:r>
              <a:rPr lang="ru-RU" sz="1150" dirty="0" err="1" smtClean="0">
                <a:solidFill>
                  <a:schemeClr val="tx1"/>
                </a:solidFill>
              </a:rPr>
              <a:t>софинансированием</a:t>
            </a:r>
            <a:r>
              <a:rPr lang="ru-RU" sz="1150" dirty="0" smtClean="0">
                <a:solidFill>
                  <a:schemeClr val="tx1"/>
                </a:solidFill>
              </a:rPr>
              <a:t> из районного бюджета на создание в общеобразовательных организациях, расположенных в сельской местности, условий для занятий физической культурой и спортом – 1560,3 тыс.руб., израсходованы средства областного бюджета с </a:t>
            </a:r>
            <a:r>
              <a:rPr lang="ru-RU" sz="1150" dirty="0" err="1" smtClean="0">
                <a:solidFill>
                  <a:schemeClr val="tx1"/>
                </a:solidFill>
              </a:rPr>
              <a:t>софинансированием</a:t>
            </a:r>
            <a:r>
              <a:rPr lang="ru-RU" sz="1150" dirty="0" smtClean="0">
                <a:solidFill>
                  <a:schemeClr val="tx1"/>
                </a:solidFill>
              </a:rPr>
              <a:t> из районного бюджета на проведение мероприятий по выполнению предписаний надзорных органов – 879,2 тыс. руб.; израсходованы средства федерального, областного бюджета с </a:t>
            </a:r>
            <a:r>
              <a:rPr lang="ru-RU" sz="1150" dirty="0" err="1" smtClean="0">
                <a:solidFill>
                  <a:schemeClr val="tx1"/>
                </a:solidFill>
              </a:rPr>
              <a:t>софинансированием</a:t>
            </a:r>
            <a:r>
              <a:rPr lang="ru-RU" sz="1150" dirty="0" smtClean="0">
                <a:solidFill>
                  <a:schemeClr val="tx1"/>
                </a:solidFill>
              </a:rPr>
              <a:t> из районного бюджета на подготовку образовательного пространства «Точка роста» - 802,6 тыс. руб. Также за счет средств районного бюджета проведены мероприятия </a:t>
            </a:r>
            <a:r>
              <a:rPr lang="ru-RU" sz="1150" dirty="0">
                <a:solidFill>
                  <a:schemeClr val="tx1"/>
                </a:solidFill>
              </a:rPr>
              <a:t>по подготовке образовательных учреждений к новому учебному </a:t>
            </a:r>
            <a:r>
              <a:rPr lang="ru-RU" sz="1150" dirty="0" smtClean="0">
                <a:solidFill>
                  <a:schemeClr val="tx1"/>
                </a:solidFill>
              </a:rPr>
              <a:t>году в объеме финансирования 3688,66 тыс</a:t>
            </a:r>
            <a:r>
              <a:rPr lang="ru-RU" sz="1150" dirty="0">
                <a:solidFill>
                  <a:schemeClr val="tx1"/>
                </a:solidFill>
              </a:rPr>
              <a:t>. </a:t>
            </a:r>
            <a:r>
              <a:rPr lang="ru-RU" sz="1150" dirty="0" smtClean="0">
                <a:solidFill>
                  <a:schemeClr val="tx1"/>
                </a:solidFill>
              </a:rPr>
              <a:t>руб., на средства районного бюджета обеспечено </a:t>
            </a:r>
            <a:r>
              <a:rPr lang="ru-RU" sz="1150" dirty="0">
                <a:solidFill>
                  <a:schemeClr val="tx1"/>
                </a:solidFill>
              </a:rPr>
              <a:t>питания льготной категории детей в образовательных </a:t>
            </a:r>
            <a:r>
              <a:rPr lang="ru-RU" sz="1150" dirty="0" smtClean="0">
                <a:solidFill>
                  <a:schemeClr val="tx1"/>
                </a:solidFill>
              </a:rPr>
              <a:t>учреждениях Котельничского </a:t>
            </a:r>
            <a:r>
              <a:rPr lang="ru-RU" sz="1150" dirty="0">
                <a:solidFill>
                  <a:schemeClr val="tx1"/>
                </a:solidFill>
              </a:rPr>
              <a:t>района </a:t>
            </a:r>
            <a:r>
              <a:rPr lang="ru-RU" sz="1150" dirty="0" smtClean="0">
                <a:solidFill>
                  <a:schemeClr val="tx1"/>
                </a:solidFill>
              </a:rPr>
              <a:t>– 14,43 тыс</a:t>
            </a:r>
            <a:r>
              <a:rPr lang="ru-RU" sz="1150" dirty="0">
                <a:solidFill>
                  <a:schemeClr val="tx1"/>
                </a:solidFill>
              </a:rPr>
              <a:t>. </a:t>
            </a:r>
            <a:r>
              <a:rPr lang="ru-RU" sz="1150" dirty="0" smtClean="0">
                <a:solidFill>
                  <a:schemeClr val="tx1"/>
                </a:solidFill>
              </a:rPr>
              <a:t>руб. </a:t>
            </a:r>
            <a:endParaRPr lang="ru-RU" sz="1150" dirty="0">
              <a:solidFill>
                <a:schemeClr val="tx1"/>
              </a:solidFill>
            </a:endParaRP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4357686" y="5857892"/>
            <a:ext cx="428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Franklin Gothic Book"/>
              </a:rPr>
              <a:t>144 201,66 тыс. руб.</a:t>
            </a:r>
            <a:endParaRPr lang="ru-RU" sz="2800" dirty="0">
              <a:latin typeface="Franklin Gothic Book"/>
            </a:endParaRPr>
          </a:p>
        </p:txBody>
      </p:sp>
      <p:graphicFrame>
        <p:nvGraphicFramePr>
          <p:cNvPr id="37894" name="Диаграмма 8"/>
          <p:cNvGraphicFramePr>
            <a:graphicFrameLocks/>
          </p:cNvGraphicFramePr>
          <p:nvPr/>
        </p:nvGraphicFramePr>
        <p:xfrm>
          <a:off x="1285851" y="3000371"/>
          <a:ext cx="7475561" cy="3714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7" name="Worksheet" r:id="rId4" imgW="9182172" imgH="4467199" progId="Excel.Sheet.8">
                  <p:embed/>
                </p:oleObj>
              </mc:Choice>
              <mc:Fallback>
                <p:oleObj name="Worksheet" r:id="rId4" imgW="9182172" imgH="4467199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1" y="3000371"/>
                        <a:ext cx="7475561" cy="37147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Основные параметры районного бюджета, тыс.руб.</a:t>
            </a:r>
            <a:endParaRPr lang="ru-RU" sz="25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357688" y="4572000"/>
            <a:ext cx="714375" cy="7858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021934">
            <a:off x="1714500" y="4214813"/>
            <a:ext cx="6000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962310">
            <a:off x="2075848" y="2277161"/>
            <a:ext cx="1143000" cy="122555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401351,75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014567">
            <a:off x="3213550" y="2713228"/>
            <a:ext cx="1143000" cy="11445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420119,48</a:t>
            </a:r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961720">
            <a:off x="5151233" y="3205279"/>
            <a:ext cx="1143000" cy="125180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436458,41</a:t>
            </a:r>
            <a:endParaRPr lang="ru-RU" sz="12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1019546">
            <a:off x="6297826" y="3654329"/>
            <a:ext cx="1143000" cy="11445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/>
              <a:t>408358,97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188" y="5516563"/>
            <a:ext cx="792162" cy="43338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План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76375" y="5516563"/>
            <a:ext cx="792163" cy="4333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Факт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 rot="969834">
            <a:off x="2492742" y="1832781"/>
            <a:ext cx="210223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Book"/>
              </a:rPr>
              <a:t>Доходы</a:t>
            </a:r>
            <a:r>
              <a:rPr lang="en-US" dirty="0">
                <a:latin typeface="Franklin Gothic Book"/>
              </a:rPr>
              <a:t> </a:t>
            </a:r>
            <a:r>
              <a:rPr lang="ru-RU" dirty="0">
                <a:latin typeface="Franklin Gothic Book"/>
              </a:rPr>
              <a:t>                                       на конец года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 rot="925051">
            <a:off x="5543786" y="2711652"/>
            <a:ext cx="213126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Book"/>
              </a:rPr>
              <a:t>Расходы </a:t>
            </a:r>
          </a:p>
          <a:p>
            <a:pPr algn="ctr"/>
            <a:r>
              <a:rPr lang="ru-RU" dirty="0">
                <a:latin typeface="Franklin Gothic Book"/>
              </a:rPr>
              <a:t>на конец года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214290"/>
            <a:ext cx="8686800" cy="100013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07 </a:t>
            </a:r>
            <a:r>
              <a:rPr lang="ru-RU" sz="25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03 «дополнительное образование детей»</a:t>
            </a: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структура расходов районного бюджета по разделу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«дополнительное образование детей»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1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2021 </a:t>
            </a:r>
            <a:r>
              <a:rPr lang="ru-RU" sz="1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году, 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858312" cy="642942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schemeClr val="tx1"/>
                </a:solidFill>
              </a:rPr>
              <a:t>Расходы по разделу </a:t>
            </a:r>
            <a:r>
              <a:rPr lang="ru-RU" sz="1150" dirty="0" smtClean="0">
                <a:solidFill>
                  <a:schemeClr val="tx1"/>
                </a:solidFill>
              </a:rPr>
              <a:t>0703 «Дополнительное образование детей» </a:t>
            </a:r>
            <a:r>
              <a:rPr lang="ru-RU" sz="1150" dirty="0">
                <a:solidFill>
                  <a:schemeClr val="tx1"/>
                </a:solidFill>
              </a:rPr>
              <a:t>включают в себя расходы </a:t>
            </a:r>
            <a:r>
              <a:rPr lang="ru-RU" sz="1150" dirty="0" smtClean="0">
                <a:solidFill>
                  <a:schemeClr val="tx1"/>
                </a:solidFill>
              </a:rPr>
              <a:t>на содержание трех учреждений дополнительного образования. </a:t>
            </a:r>
          </a:p>
        </p:txBody>
      </p: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5286380" y="6215082"/>
            <a:ext cx="32861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Franklin Gothic Book"/>
              </a:rPr>
              <a:t>22 350,13 тыс</a:t>
            </a:r>
            <a:r>
              <a:rPr lang="ru-RU" sz="2800" b="1" dirty="0">
                <a:latin typeface="Franklin Gothic Book"/>
              </a:rPr>
              <a:t>. руб.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928662" y="1857364"/>
          <a:ext cx="74295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6429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07 07 «молодежная политика и оздоровление детей»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142984"/>
            <a:ext cx="8358246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Основные направления в области молодежной политики и оздоровления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785794"/>
            <a:ext cx="8286808" cy="521497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Реализация развития молодежной политики в </a:t>
            </a:r>
            <a:r>
              <a:rPr lang="ru-RU" sz="1400" dirty="0" err="1" smtClean="0">
                <a:solidFill>
                  <a:schemeClr val="tx1"/>
                </a:solidFill>
                <a:cs typeface="Arial" charset="0"/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 районе Кировской области – 79,9 тыс. руб.: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Акция «Помним и благодарим!»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Районный день призывника;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Молодежный </a:t>
            </a:r>
            <a:r>
              <a:rPr lang="ru-RU" sz="1400" dirty="0" err="1" smtClean="0">
                <a:solidFill>
                  <a:schemeClr val="tx1"/>
                </a:solidFill>
                <a:cs typeface="Arial" charset="0"/>
              </a:rPr>
              <a:t>онлайн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 – конкурс «Дружба народов»;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Районный семейный праздник «</a:t>
            </a:r>
            <a:r>
              <a:rPr lang="ru-RU" sz="1400" dirty="0" err="1" smtClean="0">
                <a:solidFill>
                  <a:schemeClr val="tx1"/>
                </a:solidFill>
                <a:cs typeface="Arial" charset="0"/>
              </a:rPr>
              <a:t>Катерина-санница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»;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Фестиваль «Творчество юных – за безопасность дорожного </a:t>
            </a:r>
            <a:r>
              <a:rPr lang="ru-RU" sz="1400" dirty="0" err="1" smtClean="0">
                <a:solidFill>
                  <a:schemeClr val="tx1"/>
                </a:solidFill>
                <a:cs typeface="Arial" charset="0"/>
              </a:rPr>
              <a:t>двидения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»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Акция «Спасибо деду за победу!»;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Велопробег, посвященный Международному Дню защиты детей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Конкурс на лучший юнармейский отряд ВДЮВПОД «</a:t>
            </a:r>
            <a:r>
              <a:rPr lang="ru-RU" sz="1400" dirty="0" err="1" smtClean="0">
                <a:solidFill>
                  <a:schemeClr val="tx1"/>
                </a:solidFill>
                <a:cs typeface="Arial" charset="0"/>
              </a:rPr>
              <a:t>Юнармия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»;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Конкурс видеороликов «Спортивная перемена»;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Смотр-конкурс агитбригад , посвященного проведению в Российской Федерации «Года науки и техники»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Проведение конкурса среди молодых работников района «Лучший по профессии» в 2021 году.</a:t>
            </a:r>
          </a:p>
          <a:p>
            <a:pPr indent="179388" algn="just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Районный праздник, посвященный Всемирному Дню волонтеров и другие мероприятия.</a:t>
            </a:r>
          </a:p>
          <a:p>
            <a:pPr indent="179388" algn="just"/>
            <a:endParaRPr lang="ru-RU" sz="14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2. Расходы по мероприятиям на проведение комплексных мер профилактики немедицинского потребления наркотических средств и их незаконного оборота 20 тыс.руб. </a:t>
            </a:r>
          </a:p>
          <a:p>
            <a:pPr indent="179388" algn="just"/>
            <a:endParaRPr lang="ru-RU" sz="14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3. Приобретение продуктов для организации питания детей в лагерях, организованных образовательными организациями, осуществляющими организацию отдыха и оздоровления обучающихся в каникулярное время – 232,72 тыс.руб.(средства областного и районного бюджетов)</a:t>
            </a:r>
          </a:p>
          <a:p>
            <a:pPr indent="179388" algn="just">
              <a:buFontTx/>
              <a:buChar char="-"/>
            </a:pPr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8920" name="Рисунок 7" descr="263269_html_20a4049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428868"/>
            <a:ext cx="2928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5357818" y="5857893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Franklin Gothic Book"/>
              </a:rPr>
              <a:t>332,62 тыс</a:t>
            </a:r>
            <a:r>
              <a:rPr lang="ru-RU" sz="2800" b="1" dirty="0">
                <a:latin typeface="Franklin Gothic Book"/>
              </a:rPr>
              <a:t>. руб</a:t>
            </a:r>
            <a:r>
              <a:rPr lang="ru-RU" sz="2400" b="1" dirty="0">
                <a:latin typeface="Franklin Gothic Book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08 00 «культура и кинематография»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8358246" cy="92869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Оказание услуг в сфере культуры в </a:t>
            </a:r>
            <a:r>
              <a:rPr lang="ru-RU" sz="1200" dirty="0" err="1">
                <a:solidFill>
                  <a:schemeClr val="tx1"/>
                </a:solidFill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</a:rPr>
              <a:t> районе осуществляют: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</a:t>
            </a:r>
            <a:r>
              <a:rPr lang="ru-RU" sz="1200" dirty="0" err="1">
                <a:solidFill>
                  <a:schemeClr val="tx1"/>
                </a:solidFill>
              </a:rPr>
              <a:t>Котельничская</a:t>
            </a:r>
            <a:r>
              <a:rPr lang="ru-RU" sz="1200" dirty="0">
                <a:solidFill>
                  <a:schemeClr val="tx1"/>
                </a:solidFill>
              </a:rPr>
              <a:t> районная центральная библиотека» </a:t>
            </a:r>
            <a:r>
              <a:rPr lang="ru-RU" sz="1200" dirty="0" smtClean="0">
                <a:solidFill>
                  <a:schemeClr val="tx1"/>
                </a:solidFill>
              </a:rPr>
              <a:t>–3126,86 тыс.руб</a:t>
            </a:r>
            <a:r>
              <a:rPr lang="ru-RU" sz="1200" dirty="0">
                <a:solidFill>
                  <a:schemeClr val="tx1"/>
                </a:solidFill>
              </a:rPr>
              <a:t>.;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«Музей истории крестьянства им. </a:t>
            </a:r>
            <a:r>
              <a:rPr lang="ru-RU" sz="1200" dirty="0" err="1">
                <a:solidFill>
                  <a:schemeClr val="tx1"/>
                </a:solidFill>
              </a:rPr>
              <a:t>А.М.Ронжина</a:t>
            </a:r>
            <a:r>
              <a:rPr lang="ru-RU" sz="1200" dirty="0">
                <a:solidFill>
                  <a:schemeClr val="tx1"/>
                </a:solidFill>
              </a:rPr>
              <a:t>» </a:t>
            </a:r>
            <a:r>
              <a:rPr lang="ru-RU" sz="1200" dirty="0" smtClean="0">
                <a:solidFill>
                  <a:schemeClr val="tx1"/>
                </a:solidFill>
              </a:rPr>
              <a:t>-3698,78 тыс.руб</a:t>
            </a:r>
            <a:r>
              <a:rPr lang="ru-RU" sz="1200" dirty="0">
                <a:solidFill>
                  <a:schemeClr val="tx1"/>
                </a:solidFill>
              </a:rPr>
              <a:t>.;</a:t>
            </a:r>
          </a:p>
          <a:p>
            <a:pPr marL="8969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МКУК «Вятский центр культуры» – </a:t>
            </a:r>
            <a:r>
              <a:rPr lang="ru-RU" sz="1200" dirty="0" smtClean="0">
                <a:solidFill>
                  <a:schemeClr val="tx1"/>
                </a:solidFill>
              </a:rPr>
              <a:t>3067,45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071678"/>
            <a:ext cx="3571900" cy="25003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</a:rPr>
              <a:t>Проведение </a:t>
            </a:r>
            <a:r>
              <a:rPr lang="ru-RU" sz="1000" b="1" dirty="0">
                <a:solidFill>
                  <a:schemeClr val="tx1"/>
                </a:solidFill>
              </a:rPr>
              <a:t>районных мероприятий: - </a:t>
            </a:r>
            <a:r>
              <a:rPr lang="ru-RU" sz="1000" b="1" dirty="0" smtClean="0">
                <a:solidFill>
                  <a:schemeClr val="tx1"/>
                </a:solidFill>
              </a:rPr>
              <a:t> 142,25 тыс</a:t>
            </a:r>
            <a:r>
              <a:rPr lang="ru-RU" sz="1000" b="1" dirty="0">
                <a:solidFill>
                  <a:schemeClr val="tx1"/>
                </a:solidFill>
              </a:rPr>
              <a:t>. руб</a:t>
            </a:r>
            <a:r>
              <a:rPr lang="ru-RU" sz="1000" dirty="0" smtClean="0">
                <a:solidFill>
                  <a:schemeClr val="tx1"/>
                </a:solidFill>
              </a:rPr>
              <a:t>..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Торжественное открытие МКУК «Искровский сельский Дом культуры»;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конкурс детского и юношеского творчества «Юные дарования»;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Торжественное открытие модельной библиотеки п. Ленинская Искра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 Фестиваль народного творчества «Поет село родное»;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 Конкурс «Самый пожароопасный объект культуры»;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Литературно – поэтические встречи «Колокольчика вятское эхо»;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Районное мероприятие «Посмотрите в мамины глаза»;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Районный творческий читательский конкурс «Книжному делу в </a:t>
            </a:r>
            <a:r>
              <a:rPr lang="ru-RU" sz="1000" dirty="0" err="1" smtClean="0">
                <a:solidFill>
                  <a:schemeClr val="tx1"/>
                </a:solidFill>
              </a:rPr>
              <a:t>Котельничском</a:t>
            </a:r>
            <a:r>
              <a:rPr lang="ru-RU" sz="1000" dirty="0" smtClean="0">
                <a:solidFill>
                  <a:schemeClr val="tx1"/>
                </a:solidFill>
              </a:rPr>
              <a:t> районе 160 лет» и другие мероприятия</a:t>
            </a:r>
          </a:p>
          <a:p>
            <a:pPr indent="179388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37115" y="5486442"/>
            <a:ext cx="2857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11 286,54 тыс.руб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graphicFrame>
        <p:nvGraphicFramePr>
          <p:cNvPr id="3994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630767"/>
              </p:ext>
            </p:extLst>
          </p:nvPr>
        </p:nvGraphicFramePr>
        <p:xfrm>
          <a:off x="2320925" y="2411413"/>
          <a:ext cx="6542088" cy="282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Worksheet" r:id="rId4" imgW="6200916" imgH="2676358" progId="Excel.Sheet.8">
                  <p:embed/>
                </p:oleObj>
              </mc:Choice>
              <mc:Fallback>
                <p:oleObj name="Worksheet" r:id="rId4" imgW="6200916" imgH="2676358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2411413"/>
                        <a:ext cx="6542088" cy="282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98908" y="1785926"/>
            <a:ext cx="4929222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000" dirty="0">
                <a:solidFill>
                  <a:schemeClr val="tx1"/>
                </a:solidFill>
                <a:cs typeface="Arial" charset="0"/>
              </a:rPr>
              <a:t>За счет средства федерального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и областного и местного бюджетов:</a:t>
            </a:r>
            <a:endParaRPr lang="ru-RU" sz="10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r>
              <a:rPr lang="ru-RU" sz="1000" dirty="0">
                <a:solidFill>
                  <a:schemeClr val="tx1"/>
                </a:solidFill>
                <a:cs typeface="Arial" charset="0"/>
              </a:rPr>
              <a:t>Субвенция в сумме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64,9 тыс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. руб.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на пополнение книжных фондов муниципальных библиотек</a:t>
            </a:r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143512"/>
            <a:ext cx="2857520" cy="100013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ИМБТ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сельских поселений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r>
              <a:rPr lang="ru-RU" sz="1200" dirty="0">
                <a:solidFill>
                  <a:schemeClr val="tx1"/>
                </a:solidFill>
                <a:cs typeface="Arial" charset="0"/>
              </a:rPr>
              <a:t>Организация временной занятости несовершеннолетних граждан –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79,98 тыс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. руб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.;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indent="179388" algn="just">
              <a:buFontTx/>
              <a:buChar char="-"/>
            </a:pPr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Char char="-"/>
            </a:pPr>
            <a:endParaRPr lang="en-US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857760"/>
            <a:ext cx="30003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1000" dirty="0" smtClean="0">
                <a:latin typeface="+mn-lt"/>
                <a:cs typeface="Times New Roman" pitchFamily="18" charset="0"/>
              </a:rPr>
              <a:t>Инициативный проект (ППМИ) -Капитальный ремонт сетей электроснабжения МКУК "Музей истории крестьянства имени А.М. </a:t>
            </a:r>
            <a:r>
              <a:rPr lang="ru-RU" sz="1000" dirty="0" err="1" smtClean="0">
                <a:latin typeface="+mn-lt"/>
                <a:cs typeface="Times New Roman" pitchFamily="18" charset="0"/>
              </a:rPr>
              <a:t>Ронжина</a:t>
            </a:r>
            <a:r>
              <a:rPr lang="ru-RU" sz="1000" dirty="0" smtClean="0">
                <a:latin typeface="+mn-lt"/>
                <a:cs typeface="Times New Roman" pitchFamily="18" charset="0"/>
              </a:rPr>
              <a:t>", п.Ленинская Искра, ул. Садовая,3 в сумме 1106,31 </a:t>
            </a:r>
            <a:r>
              <a:rPr lang="ru-RU" sz="1000" dirty="0" err="1" smtClean="0">
                <a:latin typeface="+mn-lt"/>
                <a:cs typeface="Times New Roman" pitchFamily="18" charset="0"/>
              </a:rPr>
              <a:t>тыс.руб</a:t>
            </a:r>
            <a:r>
              <a:rPr lang="ru-RU" sz="1000" dirty="0" smtClean="0">
                <a:latin typeface="+mn-lt"/>
                <a:cs typeface="Times New Roman" pitchFamily="18" charset="0"/>
              </a:rPr>
              <a:t> (областной и районный бюджет, также средства спонсоров и населения района)</a:t>
            </a:r>
            <a:endParaRPr lang="en-US" sz="10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10 00 «социальная политика»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858312" cy="428628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Общий объем расходов районного бюджета по данному разделу за </a:t>
            </a:r>
            <a:r>
              <a:rPr lang="ru-RU" sz="1200" dirty="0" smtClean="0">
                <a:solidFill>
                  <a:schemeClr val="tx1"/>
                </a:solidFill>
              </a:rPr>
              <a:t>2021 год </a:t>
            </a:r>
            <a:r>
              <a:rPr lang="ru-RU" sz="1200" dirty="0">
                <a:solidFill>
                  <a:schemeClr val="tx1"/>
                </a:solidFill>
              </a:rPr>
              <a:t>составил </a:t>
            </a:r>
            <a:r>
              <a:rPr lang="ru-RU" sz="1200" dirty="0" smtClean="0">
                <a:solidFill>
                  <a:schemeClr val="tx1"/>
                </a:solidFill>
              </a:rPr>
              <a:t>13 672,51 тыс.руб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63" y="1714500"/>
            <a:ext cx="2571750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на социальную политику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13 672,51 тыс.руб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«Пенсионное обеспечение»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(доплаты к пенсиям </a:t>
            </a:r>
            <a:r>
              <a:rPr lang="ru-RU" sz="1200" dirty="0" smtClean="0">
                <a:solidFill>
                  <a:schemeClr val="tx1"/>
                </a:solidFill>
              </a:rPr>
              <a:t>выборных должностных лиц и муниципальных </a:t>
            </a:r>
            <a:r>
              <a:rPr lang="ru-RU" sz="1200" dirty="0">
                <a:solidFill>
                  <a:schemeClr val="tx1"/>
                </a:solidFill>
              </a:rPr>
              <a:t>служащих)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2 318,87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50" y="3500438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«Социальное обеспечение населения»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9 103,1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58000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Другие вопросы в области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85,9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5" y="3571875"/>
            <a:ext cx="1928813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«Охрана семьи и детства»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2 164,64 тыс.руб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50" y="3000375"/>
            <a:ext cx="2071688" cy="5000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86438" y="3000375"/>
            <a:ext cx="1857375" cy="5000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786187" y="3071813"/>
            <a:ext cx="500063" cy="3571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000625" y="3071813"/>
            <a:ext cx="500063" cy="3571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11 00 «физическая культура и спорт»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52"/>
            <a:ext cx="8572560" cy="6286544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Расходы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по данному разделу в течение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2021 года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составили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474,74 тыс.руб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indent="179388" algn="just"/>
            <a:r>
              <a:rPr lang="ru-RU" sz="1200" dirty="0">
                <a:solidFill>
                  <a:schemeClr val="tx1"/>
                </a:solidFill>
                <a:cs typeface="Arial" charset="0"/>
              </a:rPr>
              <a:t>    </a:t>
            </a: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За счет средств местного бюджета проведены следующие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мероприятия, направленные на укрепление здоровья населения Котельничского района в сумме 70 тыс. руб.:</a:t>
            </a: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Открытое первенство Котельничского района по баскетболу среди команд девушек 2004г.р.и моложе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Открытое первенство Котельничского района по лыжным гонкам, посвященное открытию зимнего спортивного сезона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Открытое первенство Котельничского района по плаванию «За чистый и здоровый спорт», посвященный открытию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 xxviii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 плавательного сезона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Открытое первенство по плаванию, посвященное Дню Героев Отечества 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Районный творческий конкурс «Я выбираю ГТО»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Районный профессиональный смотр-конкурс «Лучший в спортивной профессии»</a:t>
            </a:r>
          </a:p>
          <a:p>
            <a:pPr indent="179388" algn="just"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Районная викторина «Быстрее, выше, сильнее!» и другие мероприятия</a:t>
            </a:r>
          </a:p>
          <a:p>
            <a:pPr indent="179388" algn="just">
              <a:buFontTx/>
              <a:buAutoNum type="arabicPeriod"/>
            </a:pPr>
            <a:endParaRPr lang="ru-RU" sz="1200" dirty="0" smtClean="0">
              <a:solidFill>
                <a:srgbClr val="FF0000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>
              <a:buFontTx/>
              <a:buAutoNum type="arabicPeriod"/>
            </a:pPr>
            <a:endParaRPr lang="ru-RU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ru-RU" sz="1200" dirty="0">
                <a:solidFill>
                  <a:schemeClr val="tx1"/>
                </a:solidFill>
                <a:cs typeface="Arial" charset="0"/>
              </a:rPr>
              <a:t>	</a:t>
            </a:r>
          </a:p>
          <a:p>
            <a:pPr indent="179388" algn="just"/>
            <a:endParaRPr lang="ru-RU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0504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14290"/>
            <a:ext cx="8686800" cy="838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13 00 «обслуживание государственного и муниципального долга»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14422"/>
            <a:ext cx="8496944" cy="121444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r>
              <a:rPr lang="ru-RU" sz="1200" dirty="0">
                <a:solidFill>
                  <a:schemeClr val="tx1"/>
                </a:solidFill>
                <a:cs typeface="Arial" charset="0"/>
              </a:rPr>
              <a:t>По итогам работы за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2021 год  плановый дефицит бюджета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Котельничского района Кировской области составил  </a:t>
            </a:r>
            <a:endParaRPr lang="en-US" sz="1200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35 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106,66</a:t>
            </a:r>
            <a:r>
              <a:rPr lang="ru-RU" sz="1200" dirty="0" err="1" smtClean="0">
                <a:solidFill>
                  <a:schemeClr val="tx1"/>
                </a:solidFill>
                <a:cs typeface="Arial" charset="0"/>
              </a:rPr>
              <a:t>тыс.руб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Расходы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на обслуживание муниципального долга Котельничского района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в 2021 году не производились, так как в течение финансового года не привлекались бюджетные и банковские кредиты.</a:t>
            </a:r>
          </a:p>
          <a:p>
            <a:pPr indent="179388" algn="just"/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По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состоянию на 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01.01.20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22</a:t>
            </a:r>
            <a:r>
              <a:rPr lang="ru-RU" sz="1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муниципальный долг в </a:t>
            </a:r>
            <a:r>
              <a:rPr lang="ru-RU" sz="1200" dirty="0" err="1">
                <a:solidFill>
                  <a:schemeClr val="tx1"/>
                </a:solidFill>
                <a:cs typeface="Arial" charset="0"/>
              </a:rPr>
              <a:t>Котельничском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 муниципальном районе отсутствует.</a:t>
            </a:r>
          </a:p>
        </p:txBody>
      </p:sp>
      <p:pic>
        <p:nvPicPr>
          <p:cNvPr id="6" name="Рисунок 5" descr="fdd34f185e86855d9a1613c9c93e3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500306"/>
            <a:ext cx="4429156" cy="3338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714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14 00 Межбюджетные трансферты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688" y="500042"/>
            <a:ext cx="8858312" cy="500066"/>
          </a:xfrm>
          <a:prstGeom prst="rect">
            <a:avLst/>
          </a:prstGeom>
          <a:noFill/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79388" algn="just"/>
            <a:endParaRPr lang="ru-RU" sz="1000" b="1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000" b="1" dirty="0" smtClean="0">
              <a:solidFill>
                <a:schemeClr val="tx1"/>
              </a:solidFill>
              <a:cs typeface="Arial" charset="0"/>
            </a:endParaRPr>
          </a:p>
          <a:p>
            <a:pPr indent="179388" algn="ctr"/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Средства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, предоставляемые одним бюджетом бюджетной системы другому бюджету – межбюджетные трансферты</a:t>
            </a:r>
          </a:p>
          <a:p>
            <a:pPr indent="179388" algn="ctr"/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Межбюджетные трансферты, предоставляемые поселениям Котельничского района в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2021 </a:t>
            </a:r>
            <a:r>
              <a:rPr lang="ru-RU" sz="1000" b="1" dirty="0">
                <a:solidFill>
                  <a:schemeClr val="tx1"/>
                </a:solidFill>
                <a:cs typeface="Arial" charset="0"/>
              </a:rPr>
              <a:t>году составили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78 790,97 тыс.руб.</a:t>
            </a:r>
          </a:p>
          <a:p>
            <a:pPr indent="179388" algn="just"/>
            <a:endParaRPr lang="ru-RU" sz="1000" b="1" dirty="0" smtClean="0">
              <a:solidFill>
                <a:schemeClr val="tx1"/>
              </a:solidFill>
              <a:cs typeface="Arial" charset="0"/>
            </a:endParaRPr>
          </a:p>
          <a:p>
            <a:pPr indent="179388" algn="just"/>
            <a:endParaRPr lang="ru-RU" sz="1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142984"/>
            <a:ext cx="8643998" cy="535785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marL="228600" indent="-228600" algn="just"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Расходы за на реализацию функций, связанных с обеспечением национальной безопасности и правоохранительной деятельности – </a:t>
            </a:r>
          </a:p>
          <a:p>
            <a:pPr marL="228600" indent="-228600" algn="just"/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5 005,43 тыс. руб.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(Комсомольское с.п. –1 094,84 тыс. 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Макарьевское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1 165,24 тыс. руб.; Морозовское с.п. – 1 088,74 </a:t>
            </a:r>
          </a:p>
          <a:p>
            <a:pPr marL="228600" indent="-228600"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тыс. 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Светловское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-1 139,64тыс. руб. Юрьевское с.п. – 516,97 тыс. руб.);</a:t>
            </a:r>
          </a:p>
          <a:p>
            <a:pPr marL="228600" indent="-228600" algn="just">
              <a:buAutoNum type="arabicPeriod"/>
            </a:pPr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2. </a:t>
            </a:r>
            <a:r>
              <a:rPr lang="ru-RU" sz="1100" dirty="0" smtClean="0">
                <a:solidFill>
                  <a:schemeClr val="tx1"/>
                </a:solidFill>
              </a:rPr>
              <a:t>Расходы на проведение ремонтных работ  (приобретение материалов для ремонта) в учреждениях культуры, расположенных на территории Биртяевского с.п. в сумме 30 тыс.руб.; </a:t>
            </a:r>
            <a:r>
              <a:rPr lang="ru-RU" sz="1100" dirty="0" err="1" smtClean="0">
                <a:solidFill>
                  <a:schemeClr val="tx1"/>
                </a:solidFill>
              </a:rPr>
              <a:t>Молотниковского</a:t>
            </a:r>
            <a:r>
              <a:rPr lang="ru-RU" sz="1100" dirty="0" smtClean="0">
                <a:solidFill>
                  <a:schemeClr val="tx1"/>
                </a:solidFill>
              </a:rPr>
              <a:t> с.п. – 200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Родичевского</a:t>
            </a:r>
            <a:r>
              <a:rPr lang="ru-RU" sz="1100" dirty="0" smtClean="0">
                <a:solidFill>
                  <a:schemeClr val="tx1"/>
                </a:solidFill>
              </a:rPr>
              <a:t> с.п. – 50,46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Светловского</a:t>
            </a:r>
            <a:r>
              <a:rPr lang="ru-RU" sz="1100" dirty="0" smtClean="0">
                <a:solidFill>
                  <a:schemeClr val="tx1"/>
                </a:solidFill>
              </a:rPr>
              <a:t> с.п. – 125 тыс. руб.; Юбилейного с.п. – 627,64 тыс.руб. в общей сумме </a:t>
            </a:r>
            <a:r>
              <a:rPr lang="ru-RU" sz="1100" b="1" dirty="0" smtClean="0">
                <a:solidFill>
                  <a:schemeClr val="tx1"/>
                </a:solidFill>
              </a:rPr>
              <a:t>1033,10 тыс. руб. </a:t>
            </a:r>
          </a:p>
          <a:p>
            <a:pPr algn="just"/>
            <a:endParaRPr lang="ru-RU" sz="1100" b="1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3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.</a:t>
            </a:r>
            <a:r>
              <a:rPr lang="ru-RU" sz="1100" dirty="0" smtClean="0">
                <a:solidFill>
                  <a:schemeClr val="tx1"/>
                </a:solidFill>
              </a:rPr>
              <a:t> Субсидия из областного бюджета по инициативным проектам и программам развития общественной инфраструктуры в сумме</a:t>
            </a:r>
            <a:r>
              <a:rPr lang="ru-RU" sz="1100" b="1" dirty="0" smtClean="0">
                <a:solidFill>
                  <a:schemeClr val="tx1"/>
                </a:solidFill>
              </a:rPr>
              <a:t> 1838,13 тыс. руб. </a:t>
            </a:r>
            <a:r>
              <a:rPr lang="ru-RU" sz="1100" dirty="0" smtClean="0">
                <a:solidFill>
                  <a:schemeClr val="tx1"/>
                </a:solidFill>
              </a:rPr>
              <a:t>(</a:t>
            </a:r>
            <a:r>
              <a:rPr lang="ru-RU" sz="1100" dirty="0" err="1" smtClean="0">
                <a:solidFill>
                  <a:schemeClr val="tx1"/>
                </a:solidFill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</a:rPr>
              <a:t> с.п. – 143,459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Макарьевское</a:t>
            </a:r>
            <a:r>
              <a:rPr lang="ru-RU" sz="1100" dirty="0" smtClean="0">
                <a:solidFill>
                  <a:schemeClr val="tx1"/>
                </a:solidFill>
              </a:rPr>
              <a:t> с.п.- 700 тыс. руб.; Юбилейное с.п.-994,67 тыс.руб.). </a:t>
            </a:r>
            <a:r>
              <a:rPr lang="ru-RU" sz="1100" dirty="0" err="1" smtClean="0">
                <a:solidFill>
                  <a:schemeClr val="tx1"/>
                </a:solidFill>
              </a:rPr>
              <a:t>Софинансирование</a:t>
            </a:r>
            <a:r>
              <a:rPr lang="ru-RU" sz="1100" dirty="0" smtClean="0">
                <a:solidFill>
                  <a:schemeClr val="tx1"/>
                </a:solidFill>
              </a:rPr>
              <a:t> районного бюджета по инициативным проектам и программам развития общественной инфраструктуры в сумме</a:t>
            </a:r>
            <a:r>
              <a:rPr lang="ru-RU" sz="1100" b="1" dirty="0" smtClean="0">
                <a:solidFill>
                  <a:schemeClr val="tx1"/>
                </a:solidFill>
              </a:rPr>
              <a:t>  54,5 тыс. руб. </a:t>
            </a:r>
            <a:r>
              <a:rPr lang="ru-RU" sz="1100" dirty="0" smtClean="0">
                <a:solidFill>
                  <a:schemeClr val="tx1"/>
                </a:solidFill>
              </a:rPr>
              <a:t>(</a:t>
            </a:r>
            <a:r>
              <a:rPr lang="ru-RU" sz="1100" dirty="0" err="1" smtClean="0">
                <a:solidFill>
                  <a:schemeClr val="tx1"/>
                </a:solidFill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</a:rPr>
              <a:t> с.п. 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4.</a:t>
            </a:r>
            <a:r>
              <a:rPr lang="ru-RU" sz="1100" dirty="0" smtClean="0"/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Расходы на финансирование мероприятий по организации содействия первичным ветеранским организациям, проведение социально – значимых мероприятий в сумме </a:t>
            </a:r>
            <a:r>
              <a:rPr lang="ru-RU" sz="1100" b="1" dirty="0" smtClean="0">
                <a:solidFill>
                  <a:schemeClr val="tx1"/>
                </a:solidFill>
              </a:rPr>
              <a:t>56,74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тыс. руб.</a:t>
            </a:r>
            <a:r>
              <a:rPr lang="ru-RU" sz="1100" dirty="0" smtClean="0">
                <a:solidFill>
                  <a:schemeClr val="tx1"/>
                </a:solidFill>
              </a:rPr>
              <a:t> ( </a:t>
            </a:r>
            <a:r>
              <a:rPr lang="ru-RU" sz="1100" dirty="0" err="1" smtClean="0">
                <a:solidFill>
                  <a:schemeClr val="tx1"/>
                </a:solidFill>
              </a:rPr>
              <a:t>Биртяевское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7,6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Вишкильское</a:t>
            </a:r>
            <a:r>
              <a:rPr lang="ru-RU" sz="1100" dirty="0" smtClean="0">
                <a:solidFill>
                  <a:schemeClr val="tx1"/>
                </a:solidFill>
              </a:rPr>
              <a:t> с.п. – 1,74 тыс.руб.; </a:t>
            </a:r>
            <a:r>
              <a:rPr lang="ru-RU" sz="1100" dirty="0" err="1" smtClean="0">
                <a:solidFill>
                  <a:schemeClr val="tx1"/>
                </a:solidFill>
              </a:rPr>
              <a:t>Зайцевское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6,8 тыс.руб.; </a:t>
            </a:r>
            <a:r>
              <a:rPr lang="ru-RU" sz="1100" dirty="0" err="1" smtClean="0">
                <a:solidFill>
                  <a:schemeClr val="tx1"/>
                </a:solidFill>
              </a:rPr>
              <a:t>Котельничское</a:t>
            </a:r>
            <a:r>
              <a:rPr lang="ru-RU" sz="1100" dirty="0" smtClean="0">
                <a:solidFill>
                  <a:schemeClr val="tx1"/>
                </a:solidFill>
              </a:rPr>
              <a:t> с.п. – 4,6 тыс. руб.; Красногорское с.п. – 4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Макарьевское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7,6 тыс.руб.; Морозовское с.п.-6,8 тыс. руб.; Покровское с.п. – 6,8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Чистопольское</a:t>
            </a:r>
            <a:r>
              <a:rPr lang="ru-RU" sz="1100" dirty="0" smtClean="0">
                <a:solidFill>
                  <a:schemeClr val="tx1"/>
                </a:solidFill>
              </a:rPr>
              <a:t> с.п. – 4 тыс.руб.;  Юрьевское с.п. – 6,8 тыс. руб.)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5. Расходы на выполнение кадастровых работ по постановке на кадастровый учет объектов ЖКХ в сумме 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15 тыс. руб.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с.п.)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6. Расходы на </a:t>
            </a:r>
            <a:r>
              <a:rPr lang="ru-RU" sz="1100" dirty="0" smtClean="0">
                <a:solidFill>
                  <a:schemeClr val="tx1"/>
                </a:solidFill>
              </a:rPr>
              <a:t>погашение задолженности (</a:t>
            </a:r>
            <a:r>
              <a:rPr lang="ru-RU" sz="1100" dirty="0" err="1" smtClean="0">
                <a:solidFill>
                  <a:schemeClr val="tx1"/>
                </a:solidFill>
              </a:rPr>
              <a:t>задолженности</a:t>
            </a:r>
            <a:r>
              <a:rPr lang="ru-RU" sz="1100" dirty="0" smtClean="0">
                <a:solidFill>
                  <a:schemeClr val="tx1"/>
                </a:solidFill>
              </a:rPr>
              <a:t> прошлых лет) по коммунальным услугам, в том числе по судебным актам, предусматривающим обращение взыскания на средства районного бюджета и бюджетов сельских поселений в сумме </a:t>
            </a:r>
            <a:r>
              <a:rPr lang="ru-RU" sz="1100" b="1" dirty="0" smtClean="0">
                <a:solidFill>
                  <a:schemeClr val="tx1"/>
                </a:solidFill>
              </a:rPr>
              <a:t>1 767,19 тыс. руб. </a:t>
            </a:r>
            <a:r>
              <a:rPr lang="ru-RU" sz="1100" dirty="0" smtClean="0">
                <a:solidFill>
                  <a:schemeClr val="tx1"/>
                </a:solidFill>
              </a:rPr>
              <a:t>(Александровское с.п. – 276,4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Биртяевское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401,85 тыс. </a:t>
            </a:r>
            <a:r>
              <a:rPr lang="ru-RU" sz="1100" dirty="0" err="1" smtClean="0">
                <a:solidFill>
                  <a:schemeClr val="tx1"/>
                </a:solidFill>
              </a:rPr>
              <a:t>руб</a:t>
            </a:r>
            <a:r>
              <a:rPr lang="ru-RU" sz="1100" dirty="0" smtClean="0">
                <a:solidFill>
                  <a:schemeClr val="tx1"/>
                </a:solidFill>
              </a:rPr>
              <a:t>; </a:t>
            </a:r>
            <a:r>
              <a:rPr lang="ru-RU" sz="1100" dirty="0" err="1" smtClean="0">
                <a:solidFill>
                  <a:schemeClr val="tx1"/>
                </a:solidFill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</a:rPr>
              <a:t> с.п. – 50,2 тыс. руб.; Красногорское с.п. – 16,6 тыс. руб.; </a:t>
            </a:r>
            <a:r>
              <a:rPr lang="ru-RU" sz="1100" dirty="0" err="1" smtClean="0">
                <a:solidFill>
                  <a:schemeClr val="tx1"/>
                </a:solidFill>
              </a:rPr>
              <a:t>Светловское</a:t>
            </a:r>
            <a:r>
              <a:rPr lang="ru-RU" sz="1100" dirty="0" smtClean="0">
                <a:solidFill>
                  <a:schemeClr val="tx1"/>
                </a:solidFill>
              </a:rPr>
              <a:t> с.п. – 516,06 тыс. руб.; Юбилейное – 343,31 тыс. руб.; Юрьевское с.п. – 162,77 тыс.руб.)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7.Расходы на проведение работ (оказание услуг) по приведению документов территориального планирования и градостроительного зонирования в соответствии с требованиями законодательства РФ и градостроительной деятельности в сумме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 25 тыс. </a:t>
            </a:r>
            <a:r>
              <a:rPr lang="ru-RU" sz="1100" b="1" dirty="0" err="1" smtClean="0">
                <a:solidFill>
                  <a:schemeClr val="tx1"/>
                </a:solidFill>
                <a:cs typeface="Arial" charset="0"/>
              </a:rPr>
              <a:t>руб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 .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(Александровское с.п. – 10 тыс.руб.;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Родичевское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-15 тыс.руб.)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100" dirty="0" smtClean="0">
              <a:solidFill>
                <a:schemeClr val="tx1"/>
              </a:solidFill>
            </a:endParaRPr>
          </a:p>
          <a:p>
            <a:pPr algn="just"/>
            <a:endParaRPr lang="ru-RU" sz="1000" dirty="0" smtClean="0">
              <a:solidFill>
                <a:schemeClr val="tx1"/>
              </a:solidFill>
            </a:endParaRPr>
          </a:p>
          <a:p>
            <a:pPr algn="just"/>
            <a:endParaRPr lang="ru-RU" sz="1000" dirty="0" smtClean="0">
              <a:solidFill>
                <a:schemeClr val="tx1"/>
              </a:solidFill>
            </a:endParaRPr>
          </a:p>
          <a:p>
            <a:pPr algn="just"/>
            <a:endParaRPr lang="ru-RU" sz="1000" b="1" dirty="0" smtClean="0">
              <a:solidFill>
                <a:schemeClr val="tx1"/>
              </a:solidFill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cs typeface="Arial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 smtClean="0"/>
              <a:t>14 00 Межбюджетные трансферты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           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8. Расходы за счет межбюджетных трансфертов, направленных на активизацию работы органов местного самоуправления и сельских поселений по введению самообложения граждан – </a:t>
            </a:r>
            <a:r>
              <a:rPr lang="ru-RU" sz="1100" b="1" dirty="0" smtClean="0">
                <a:solidFill>
                  <a:schemeClr val="tx1"/>
                </a:solidFill>
                <a:cs typeface="Arial" charset="0"/>
              </a:rPr>
              <a:t>905,01 тыс. руб. (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Александровское с.п. – 20,175 тыс. 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Вишкильское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33,3 тыс. руб.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Зайцевское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60,6 тыс. 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Карпушинское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с.п.-37,5 тыс. руб., Комсомольское с.п. – 45,9 тыс. руб., Красногорское с.п. – 63,6тыс. 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Макарьевское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401,775 тыс. 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Молотниковское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25,35 тыс. руб. Покровское с.п. – 52,8 тыс. руб.; </a:t>
            </a:r>
            <a:r>
              <a:rPr lang="ru-RU" sz="1100" dirty="0" err="1" smtClean="0">
                <a:solidFill>
                  <a:schemeClr val="tx1"/>
                </a:solidFill>
                <a:cs typeface="Arial" charset="0"/>
              </a:rPr>
              <a:t>Родичевское</a:t>
            </a: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с.п. – 18,93 тыс. руб.; Спасское с.п. – 22,38 тыс. руб.; Сретенское – 4,5 тыс.руб., Юбилейное – 118,2 тыс. руб. );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cs typeface="Arial" charset="0"/>
            </a:endParaRPr>
          </a:p>
          <a:p>
            <a:pPr algn="just">
              <a:buNone/>
            </a:pPr>
            <a:r>
              <a:rPr lang="ru-RU" sz="1100" dirty="0" smtClean="0">
                <a:solidFill>
                  <a:schemeClr val="tx1"/>
                </a:solidFill>
                <a:cs typeface="Arial" charset="0"/>
              </a:rPr>
              <a:t>         9</a:t>
            </a:r>
            <a:r>
              <a:rPr lang="ru-RU" sz="1100" dirty="0" smtClean="0"/>
              <a:t>. Субсидии местным бюджетам на выравнивание обеспеченности муниципальных образований области по реализации ими их отдельных расходных обязательств – </a:t>
            </a:r>
            <a:r>
              <a:rPr lang="ru-RU" sz="1100" b="1" dirty="0" smtClean="0"/>
              <a:t>3 625,35 тыс. руб.</a:t>
            </a:r>
          </a:p>
          <a:p>
            <a:pPr algn="just"/>
            <a:endParaRPr lang="ru-RU" sz="1100" b="1" dirty="0" smtClean="0"/>
          </a:p>
          <a:p>
            <a:pPr algn="just">
              <a:buNone/>
            </a:pPr>
            <a:r>
              <a:rPr lang="ru-RU" sz="1100" dirty="0" smtClean="0"/>
              <a:t>          10. На проведение текущего и капитального ремонта объектов, состоящих в казне сельского поселения </a:t>
            </a:r>
            <a:r>
              <a:rPr lang="ru-RU" sz="1100" b="1" dirty="0" smtClean="0"/>
              <a:t>– 151,42 тыс.руб. </a:t>
            </a:r>
            <a:r>
              <a:rPr lang="ru-RU" sz="1100" dirty="0" smtClean="0"/>
              <a:t>(</a:t>
            </a:r>
            <a:r>
              <a:rPr lang="ru-RU" sz="1100" dirty="0" err="1" smtClean="0"/>
              <a:t>Котельничское</a:t>
            </a:r>
            <a:r>
              <a:rPr lang="ru-RU" sz="1100" dirty="0" smtClean="0"/>
              <a:t> с.п.)</a:t>
            </a:r>
          </a:p>
          <a:p>
            <a:pPr algn="just"/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         11. На финансирование мероприятий по проведению в границах сельских поселений </a:t>
            </a:r>
            <a:r>
              <a:rPr lang="ru-RU" sz="1100" dirty="0" err="1" smtClean="0"/>
              <a:t>Электро</a:t>
            </a:r>
            <a:r>
              <a:rPr lang="ru-RU" sz="1100" dirty="0" smtClean="0"/>
              <a:t>-, тепло-, </a:t>
            </a:r>
            <a:r>
              <a:rPr lang="ru-RU" sz="1100" dirty="0" err="1" smtClean="0"/>
              <a:t>газо</a:t>
            </a:r>
            <a:r>
              <a:rPr lang="ru-RU" sz="1100" dirty="0" smtClean="0"/>
              <a:t>-, водоснабжения населения и водоотведения, благоустройству территории </a:t>
            </a:r>
            <a:r>
              <a:rPr lang="ru-RU" sz="1100" b="1" dirty="0" smtClean="0"/>
              <a:t>2 775,57 тыс. руб. </a:t>
            </a:r>
            <a:r>
              <a:rPr lang="ru-RU" sz="1100" dirty="0" smtClean="0"/>
              <a:t>(Александровское с.п. – 50 тыс. руб.; </a:t>
            </a:r>
            <a:r>
              <a:rPr lang="ru-RU" sz="1100" dirty="0" err="1" smtClean="0"/>
              <a:t>Биртяевское</a:t>
            </a:r>
            <a:r>
              <a:rPr lang="ru-RU" sz="1100" dirty="0" smtClean="0"/>
              <a:t> с.п. – 569,29 тыс. руб.; </a:t>
            </a:r>
            <a:r>
              <a:rPr lang="ru-RU" sz="1100" dirty="0" err="1" smtClean="0"/>
              <a:t>Ежихинское</a:t>
            </a:r>
            <a:r>
              <a:rPr lang="ru-RU" sz="1100" dirty="0" smtClean="0"/>
              <a:t> с.п. – 380 тыс. руб.; Комсомольское с.п. – 213,14 тыс. руб.; </a:t>
            </a:r>
            <a:r>
              <a:rPr lang="ru-RU" sz="1100" dirty="0" err="1" smtClean="0"/>
              <a:t>Светловское</a:t>
            </a:r>
            <a:r>
              <a:rPr lang="ru-RU" sz="1100" dirty="0" smtClean="0"/>
              <a:t> с.п. – 1563,14 тыс. руб.)</a:t>
            </a:r>
          </a:p>
          <a:p>
            <a:pPr algn="just"/>
            <a:endParaRPr lang="ru-RU" sz="1100" dirty="0" smtClean="0"/>
          </a:p>
          <a:p>
            <a:pPr algn="just">
              <a:buNone/>
            </a:pPr>
            <a:r>
              <a:rPr lang="ru-RU" sz="1100" dirty="0" smtClean="0"/>
              <a:t>          12. На финансирование мероприятий по обеспечению пожарной безопасности зданий учреждений культуры, расположенных на территории сельских поселений </a:t>
            </a:r>
            <a:r>
              <a:rPr lang="ru-RU" sz="1100" b="1" dirty="0" smtClean="0"/>
              <a:t>– 128 тыс. руб. </a:t>
            </a:r>
            <a:r>
              <a:rPr lang="ru-RU" sz="1100" dirty="0" smtClean="0"/>
              <a:t>(</a:t>
            </a:r>
            <a:r>
              <a:rPr lang="ru-RU" sz="1100" dirty="0" err="1" smtClean="0"/>
              <a:t>Биртяевское</a:t>
            </a:r>
            <a:r>
              <a:rPr lang="ru-RU" sz="1100" dirty="0" smtClean="0"/>
              <a:t> с.п.)</a:t>
            </a:r>
          </a:p>
          <a:p>
            <a:pPr algn="just"/>
            <a:endParaRPr lang="ru-RU" sz="1100" dirty="0" smtClean="0"/>
          </a:p>
          <a:p>
            <a:pPr algn="just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         13. Дотация на обеспечение сбалансированности бюджетов поселений Котельничского района – </a:t>
            </a:r>
            <a:r>
              <a:rPr lang="ru-RU" sz="1100" b="1" dirty="0" smtClean="0">
                <a:solidFill>
                  <a:schemeClr val="tx1"/>
                </a:solidFill>
              </a:rPr>
              <a:t>51 046,53 тыс.руб.</a:t>
            </a:r>
          </a:p>
          <a:p>
            <a:pPr algn="just"/>
            <a:endParaRPr lang="ru-RU" sz="110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         14. Дотация на выравнивание финансовых возможностей поселений Котельничского района – </a:t>
            </a:r>
            <a:r>
              <a:rPr lang="ru-RU" sz="1100" b="1" dirty="0" smtClean="0">
                <a:solidFill>
                  <a:schemeClr val="tx1"/>
                </a:solidFill>
              </a:rPr>
              <a:t>10 364 тыс.руб.</a:t>
            </a:r>
          </a:p>
          <a:p>
            <a:pPr algn="just"/>
            <a:endParaRPr lang="ru-RU" sz="1100" dirty="0" smtClean="0"/>
          </a:p>
          <a:p>
            <a:pPr algn="just"/>
            <a:endParaRPr lang="ru-RU" sz="1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1000125"/>
            <a:ext cx="7858125" cy="497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Брошюра 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подготовлена финансовым управлением 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администрации Котельничского района</a:t>
            </a:r>
          </a:p>
          <a:p>
            <a:pPr algn="ctr"/>
            <a:r>
              <a:rPr lang="ru-RU" sz="2000" b="1">
                <a:solidFill>
                  <a:srgbClr val="91581F"/>
                </a:solidFill>
                <a:latin typeface="Franklin Gothic Book"/>
              </a:rPr>
              <a:t>Кировской области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Адрес финансового управления: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612600, Российская Федерация, Кировская область, город Котельнич,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улица Карла Маркса, дом 16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Телефон: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4-07-18 – начальник финансового управления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4-17-47 – заместитель начальника финансового управления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(83342) 4-25-97 – бухгалтерия финансового управления</a:t>
            </a: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Электронная почта:</a:t>
            </a:r>
          </a:p>
          <a:p>
            <a:pPr algn="just"/>
            <a:r>
              <a:rPr lang="en-US" sz="1600">
                <a:solidFill>
                  <a:srgbClr val="91581F"/>
                </a:solidFill>
              </a:rPr>
              <a:t>fo13@depfin.kirov.ru</a:t>
            </a:r>
            <a:endParaRPr lang="ru-RU" sz="1600">
              <a:solidFill>
                <a:srgbClr val="91581F"/>
              </a:solidFill>
            </a:endParaRPr>
          </a:p>
          <a:p>
            <a:pPr algn="just"/>
            <a:endParaRPr lang="ru-RU" sz="1600">
              <a:solidFill>
                <a:srgbClr val="91581F"/>
              </a:solidFill>
            </a:endParaRPr>
          </a:p>
          <a:p>
            <a:pPr algn="just"/>
            <a:r>
              <a:rPr lang="ru-RU" sz="1600" b="1">
                <a:solidFill>
                  <a:srgbClr val="91581F"/>
                </a:solidFill>
              </a:rPr>
              <a:t>Режим работы:</a:t>
            </a:r>
          </a:p>
          <a:p>
            <a:pPr algn="just"/>
            <a:r>
              <a:rPr lang="ru-RU" sz="1600">
                <a:solidFill>
                  <a:srgbClr val="91581F"/>
                </a:solidFill>
              </a:rPr>
              <a:t>07:48 – 17:00 ежедневно, кроме субботы и воскресенья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143116"/>
            <a:ext cx="8686800" cy="3214710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200" b="1" dirty="0" smtClean="0"/>
              <a:t>    </a:t>
            </a:r>
          </a:p>
          <a:p>
            <a:pPr marL="0" indent="0" algn="ctr">
              <a:buNone/>
            </a:pPr>
            <a:r>
              <a:rPr lang="ru-RU" sz="4200" b="1" dirty="0" smtClean="0"/>
              <a:t>СПАСИБО  ЗА  ВНИМАНИЕ!</a:t>
            </a:r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val="282982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792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доходов районного бюджета</a:t>
            </a:r>
            <a:endParaRPr lang="ru-RU" sz="25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3753699"/>
              </p:ext>
            </p:extLst>
          </p:nvPr>
        </p:nvGraphicFramePr>
        <p:xfrm>
          <a:off x="179512" y="1196752"/>
          <a:ext cx="885596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515672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налоговых ДОХОДОВ                                        РАЙОННОГО БЮДЖЕТА, тыс.руб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.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214313" y="1143000"/>
            <a:ext cx="3000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Franklin Gothic Book"/>
              </a:rPr>
              <a:t>.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33510183"/>
              </p:ext>
            </p:extLst>
          </p:nvPr>
        </p:nvGraphicFramePr>
        <p:xfrm>
          <a:off x="323528" y="1150350"/>
          <a:ext cx="8750175" cy="531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неналоговых ДОХОДОВ РАЙОННОГО БЮДЖЕТА, тыс.руб.</a:t>
            </a:r>
            <a:endParaRPr lang="ru-RU" sz="25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75698335"/>
              </p:ext>
            </p:extLst>
          </p:nvPr>
        </p:nvGraphicFramePr>
        <p:xfrm>
          <a:off x="179512" y="1124744"/>
          <a:ext cx="88216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СТРУКТУРА недоимки на 01.01.2022, тыс. руб.</a:t>
            </a:r>
            <a:endParaRPr lang="ru-RU" sz="25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36173619"/>
              </p:ext>
            </p:extLst>
          </p:nvPr>
        </p:nvGraphicFramePr>
        <p:xfrm>
          <a:off x="107504" y="1124743"/>
          <a:ext cx="8928992" cy="56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825070"/>
              </p:ext>
            </p:extLst>
          </p:nvPr>
        </p:nvGraphicFramePr>
        <p:xfrm>
          <a:off x="323528" y="1124744"/>
          <a:ext cx="8640960" cy="557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безвозмездных поступлений                                      в районный БЮДЖЕТ, тыс.руб.</a:t>
            </a:r>
            <a:endParaRPr lang="ru-RU" sz="2500" dirty="0"/>
          </a:p>
        </p:txBody>
      </p:sp>
      <p:sp>
        <p:nvSpPr>
          <p:cNvPr id="6" name="TextBox 1"/>
          <p:cNvSpPr txBox="1"/>
          <p:nvPr/>
        </p:nvSpPr>
        <p:spPr>
          <a:xfrm>
            <a:off x="899592" y="5949280"/>
            <a:ext cx="7200800" cy="7515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326733,52тыс.руб.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СТРУКТУРА РАСХОДОВ РАЙОННОГО БЮДЖЕТА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88" y="1143000"/>
          <a:ext cx="7358114" cy="4230512"/>
        </p:xfrm>
        <a:graphic>
          <a:graphicData uri="http://schemas.openxmlformats.org/drawingml/2006/table">
            <a:tbl>
              <a:tblPr/>
              <a:tblGrid>
                <a:gridCol w="4534336"/>
                <a:gridCol w="1411889"/>
                <a:gridCol w="1411889"/>
              </a:tblGrid>
              <a:tr h="42213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Факт, тыс.руб.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Удельный вес,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43673,65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1775,94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47171,75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Жилищно-коммунальное </a:t>
                      </a:r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5254,94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206257,93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50,51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Культура и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11286,54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13672,51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474,74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34">
                <a:tc>
                  <a:txBody>
                    <a:bodyPr/>
                    <a:lstStyle/>
                    <a:p>
                      <a:pPr marL="88900" indent="0" algn="l" rtl="0" eaLnBrk="1" fontAlgn="b" latinLnBrk="0" hangingPunct="1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Межбюджетные трансферты общего характера бюджетам сельских поселений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78790,97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56" name="TextBox 1"/>
          <p:cNvSpPr txBox="1">
            <a:spLocks noChangeArrowheads="1"/>
          </p:cNvSpPr>
          <p:nvPr/>
        </p:nvSpPr>
        <p:spPr bwMode="auto">
          <a:xfrm>
            <a:off x="3000375" y="5929330"/>
            <a:ext cx="27146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4800" b="1" dirty="0" smtClean="0">
                <a:latin typeface="Franklin Gothic Book"/>
              </a:rPr>
              <a:t>4</a:t>
            </a:r>
            <a:r>
              <a:rPr lang="ru-RU" sz="4800" b="1" dirty="0" smtClean="0">
                <a:latin typeface="Franklin Gothic Book"/>
              </a:rPr>
              <a:t>08 358,97 тыс.руб.</a:t>
            </a:r>
            <a:endParaRPr lang="ru-RU" sz="4800" b="1" dirty="0">
              <a:latin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dirty="0" smtClean="0"/>
              <a:t>РАСХОДЫ РАЙОННОГО БЮДЖЕТА ПО РАЗДЕЛАМ БЮДЖЕТНОЙ КЛАССИФИКАЦИИ, ТЫС.РУБ.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38" y="1285863"/>
          <a:ext cx="7858180" cy="5072097"/>
        </p:xfrm>
        <a:graphic>
          <a:graphicData uri="http://schemas.openxmlformats.org/drawingml/2006/table">
            <a:tbl>
              <a:tblPr/>
              <a:tblGrid>
                <a:gridCol w="1353037"/>
                <a:gridCol w="1340848"/>
                <a:gridCol w="1377416"/>
                <a:gridCol w="1267711"/>
                <a:gridCol w="1267711"/>
                <a:gridCol w="1251457"/>
              </a:tblGrid>
              <a:tr h="12495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раздела бюджетной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классификации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Утверждено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сводной бюджетной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росписью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тыс.руб.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Процент исполнения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Общегосударственные расходы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49479,23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43673,65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88,27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1786,26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1775,94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58642,04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47171,75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Жилищно-коммунальное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7159,23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5254,94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211554,68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206257,93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Культура и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11530,99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11286,54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14976,05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13672,51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474,74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474,74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Межбюджетные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трансферты общего характера бюджетам сельских поселений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80855,19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78790,97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94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ysClr val="windowText" lastClr="000000"/>
                          </a:solidFill>
                          <a:latin typeface="Calibri"/>
                        </a:rPr>
                        <a:t>436458,41</a:t>
                      </a:r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ysClr val="windowText" lastClr="000000"/>
                          </a:solidFill>
                          <a:latin typeface="Calibri"/>
                        </a:rPr>
                        <a:t>408358,97</a:t>
                      </a:r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ysClr val="windowText" lastClr="000000"/>
                          </a:solidFill>
                          <a:latin typeface="Calibri"/>
                        </a:rPr>
                        <a:t>93,56</a:t>
                      </a:r>
                      <a:endParaRPr lang="ru-RU" sz="1400" b="0" i="0" u="none" strike="noStrike" dirty="0">
                        <a:solidFill>
                          <a:sysClr val="windowText" lastClr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7979</TotalTime>
  <Words>3061</Words>
  <Application>Microsoft Office PowerPoint</Application>
  <PresentationFormat>Экран (4:3)</PresentationFormat>
  <Paragraphs>411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Трек</vt:lpstr>
      <vt:lpstr>Worksheet</vt:lpstr>
      <vt:lpstr>Презентация PowerPoint</vt:lpstr>
      <vt:lpstr>Основные параметры районного бюджета, тыс.руб.</vt:lpstr>
      <vt:lpstr>Структура доходов районного бюджета</vt:lpstr>
      <vt:lpstr>СТРУКТУРА налоговых ДОХОДОВ                                        РАЙОННОГО БЮДЖЕТА, тыс.руб.</vt:lpstr>
      <vt:lpstr>структура неналоговых ДОХОДОВ РАЙОННОГО БЮДЖЕТА, тыс.руб.</vt:lpstr>
      <vt:lpstr>СТРУКТУРА недоимки на 01.01.2022, тыс. руб.</vt:lpstr>
      <vt:lpstr>СТРУКТУРА безвозмездных поступлений                                      в районный БЮДЖЕТ, тыс.руб.</vt:lpstr>
      <vt:lpstr>СТРУКТУРА РАСХОДОВ РАЙОННОГО БЮДЖЕТА</vt:lpstr>
      <vt:lpstr>РАСХОДЫ РАЙОННОГО БЮДЖЕТА ПО РАЗДЕЛАМ БЮДЖЕТНОЙ КЛАССИФИКАЦИИ, ТЫС.РУБ.</vt:lpstr>
      <vt:lpstr>01 00 «ОБЩЕГОСУДАРСТВЕННЫЕ ВОПРОСЫ» структура расходов районного бюджета за 2018 год на общегосударственные вопросы (01 раздел)</vt:lpstr>
      <vt:lpstr>03 00 «национальная безопасность и правоохранительная деятельность»</vt:lpstr>
      <vt:lpstr>04 00 «национальная экономика» структура расходов районного бюджета по разделу «Национальная экономика»</vt:lpstr>
      <vt:lpstr>04 05 «сельское хозяйство и рыболовство»</vt:lpstr>
      <vt:lpstr>04 09 «дорожное хозяйство»</vt:lpstr>
      <vt:lpstr>04 12 Другие вопросы в области национальной экономики</vt:lpstr>
      <vt:lpstr>05 00 «жилищно-коммунальное хозяйство»</vt:lpstr>
      <vt:lpstr>07 00 «образование»</vt:lpstr>
      <vt:lpstr>Презентация PowerPoint</vt:lpstr>
      <vt:lpstr>Презентация PowerPoint</vt:lpstr>
      <vt:lpstr>Презентация PowerPoint</vt:lpstr>
      <vt:lpstr>07 07 «молодежная политика и оздоровление детей»</vt:lpstr>
      <vt:lpstr>08 00 «культура и кинематография»</vt:lpstr>
      <vt:lpstr>10 00 «социальная политика»</vt:lpstr>
      <vt:lpstr>11 00 «физическая культура и спорт»</vt:lpstr>
      <vt:lpstr>Презентация PowerPoint</vt:lpstr>
      <vt:lpstr>14 00 Межбюджетные трансферты</vt:lpstr>
      <vt:lpstr>14 00 Межбюджетные трансферты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КОТЕЛЬНИЧСКИЙ РАЙОН «Бюджет для граждан» отчет об исполнении бюджета за 2013 год</dc:title>
  <dc:creator>ФУ АКР КО</dc:creator>
  <cp:lastModifiedBy>Пользователь Windows</cp:lastModifiedBy>
  <cp:revision>729</cp:revision>
  <cp:lastPrinted>2022-03-31T13:52:14Z</cp:lastPrinted>
  <dcterms:created xsi:type="dcterms:W3CDTF">2014-06-16T04:26:29Z</dcterms:created>
  <dcterms:modified xsi:type="dcterms:W3CDTF">2022-04-01T13:11:17Z</dcterms:modified>
</cp:coreProperties>
</file>